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310" r:id="rId5"/>
    <p:sldId id="259" r:id="rId6"/>
    <p:sldId id="309" r:id="rId7"/>
    <p:sldId id="261" r:id="rId8"/>
    <p:sldId id="303" r:id="rId9"/>
    <p:sldId id="263" r:id="rId10"/>
    <p:sldId id="305" r:id="rId11"/>
    <p:sldId id="284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2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0A6E-A9C8-4457-AAE5-32CB41D1DEB9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0D017-D9CA-47E0-90DE-3D36B2E061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0D017-D9CA-47E0-90DE-3D36B2E061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1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D017-D9CA-47E0-90DE-3D36B2E061B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pPr marL="6858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pPr marL="6858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pPr marL="6858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pPr marL="6858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pPr marL="6858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791210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12192000" y="0"/>
                </a:moveTo>
                <a:lnTo>
                  <a:pt x="0" y="0"/>
                </a:lnTo>
                <a:lnTo>
                  <a:pt x="0" y="790955"/>
                </a:lnTo>
                <a:lnTo>
                  <a:pt x="12192000" y="7909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999488" cy="8641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41216" y="214376"/>
            <a:ext cx="3909567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150" y="2189733"/>
            <a:ext cx="10810240" cy="382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13184" y="6357357"/>
            <a:ext cx="435609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pPr marL="68580">
              <a:lnSpc>
                <a:spcPts val="2090"/>
              </a:lnSpc>
            </a:pPr>
            <a:fld id="{81D60167-4931-47E6-BA6A-407CBD079E47}" type="slidenum">
              <a:rPr spc="-5" dirty="0"/>
              <a:t>‹#›</a:t>
            </a:fld>
            <a:r>
              <a:rPr spc="-5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.skurikhin98@mail.ru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dmitriev_pavel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lga.fara@mail.ru" TargetMode="External"/><Relationship Id="rId5" Type="http://schemas.openxmlformats.org/officeDocument/2006/relationships/hyperlink" Target="mailto:lar_ka73@mail.ru" TargetMode="External"/><Relationship Id="rId10" Type="http://schemas.openxmlformats.org/officeDocument/2006/relationships/image" Target="../media/image4.png"/><Relationship Id="rId4" Type="http://schemas.openxmlformats.org/officeDocument/2006/relationships/hyperlink" Target="mailto:alex_kov@mail.ru" TargetMode="External"/><Relationship Id="rId9" Type="http://schemas.openxmlformats.org/officeDocument/2006/relationships/hyperlink" Target="mailto:iafomin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6671" y="1621535"/>
            <a:ext cx="3005326" cy="52364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841" y="317355"/>
            <a:ext cx="2071528" cy="68963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841" y="1264614"/>
            <a:ext cx="10232547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2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ПРИМЕНЕНИЕ МЕТОДА ПОЗИЦИОНИРОВАНИЯ ВЫСОКОЙ ТОЧНОСТИ ДЛЯ ГЕОДЕЗИЧЕСКОГО ОБЕСПЕЧЕНИЯ АЭРОФОТОСЪЕМОЧНЫХ РАБОТ  ПРИ ИНЖЕНЕРНЫХ ИЗЫСКАНИЯХ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400" y="3073302"/>
            <a:ext cx="9296400" cy="37125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400" b="1" dirty="0">
                <a:latin typeface="Microsoft Sans Serif" panose="020B0604020202020204"/>
                <a:cs typeface="Microsoft Sans Serif" panose="020B0604020202020204"/>
              </a:rPr>
              <a:t>А.К. Коваленко 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(ГУП «</a:t>
            </a:r>
            <a:r>
              <a:rPr lang="ru-RU" sz="1400" dirty="0" err="1">
                <a:latin typeface="Microsoft Sans Serif" panose="020B0604020202020204"/>
                <a:cs typeface="Microsoft Sans Serif" panose="020B0604020202020204"/>
              </a:rPr>
              <a:t>Леноблинвентаризация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, Санкт-Петербург, </a:t>
            </a:r>
            <a:r>
              <a:rPr lang="ru-RU" sz="1400" dirty="0" err="1">
                <a:latin typeface="Microsoft Sans Serif" panose="020B0604020202020204"/>
                <a:cs typeface="Microsoft Sans Serif" panose="020B0604020202020204"/>
              </a:rPr>
              <a:t>e-mail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: </a:t>
            </a:r>
            <a:r>
              <a:rPr lang="ru-RU" sz="1400" i="1" dirty="0">
                <a:latin typeface="Microsoft Sans Serif" panose="020B0604020202020204"/>
                <a:cs typeface="Microsoft Sans Serif" panose="020B0604020202020204"/>
                <a:hlinkClick r:id="rId4"/>
              </a:rPr>
              <a:t>alex_kov@mail.ru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)</a:t>
            </a:r>
          </a:p>
          <a:p>
            <a:pPr marL="12700">
              <a:spcBef>
                <a:spcPts val="430"/>
              </a:spcBef>
            </a:pPr>
            <a:r>
              <a:rPr lang="ru-RU" sz="1400" b="1" dirty="0">
                <a:latin typeface="Microsoft Sans Serif" panose="020B0604020202020204"/>
                <a:cs typeface="Microsoft Sans Serif" panose="020B0604020202020204"/>
              </a:rPr>
              <a:t>С.А. Тесленок 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(Югорский государственный университет, высшая экологическая школа, Ханты-Мансийск,        </a:t>
            </a:r>
            <a:r>
              <a:rPr lang="ru-RU" sz="1400" dirty="0" err="1">
                <a:latin typeface="Microsoft Sans Serif" panose="020B0604020202020204"/>
                <a:cs typeface="Microsoft Sans Serif" panose="020B0604020202020204"/>
              </a:rPr>
              <a:t>e-mail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: </a:t>
            </a:r>
            <a:r>
              <a:rPr lang="ru-RU" sz="1400" i="1" dirty="0">
                <a:latin typeface="Microsoft Sans Serif" panose="020B0604020202020204"/>
                <a:cs typeface="Microsoft Sans Serif" panose="020B0604020202020204"/>
              </a:rPr>
              <a:t>teslserg@mail.ru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400" b="1" dirty="0">
                <a:latin typeface="Microsoft Sans Serif" panose="020B0604020202020204"/>
                <a:cs typeface="Microsoft Sans Serif" panose="020B0604020202020204"/>
              </a:rPr>
              <a:t>Л.Г. Калашникова 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(НИ Мордовский государственный университет им. Н. П. Огарёва, институт геоинформационных технологий и географии, Саранск, </a:t>
            </a:r>
            <a:r>
              <a:rPr lang="ru-RU" sz="1400" dirty="0" err="1">
                <a:latin typeface="Microsoft Sans Serif" panose="020B0604020202020204"/>
                <a:cs typeface="Microsoft Sans Serif" panose="020B0604020202020204"/>
              </a:rPr>
              <a:t>e-mail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: </a:t>
            </a:r>
            <a:r>
              <a:rPr lang="ru-RU" sz="1400" i="1" dirty="0">
                <a:latin typeface="Microsoft Sans Serif" panose="020B0604020202020204"/>
                <a:cs typeface="Microsoft Sans Serif" panose="020B0604020202020204"/>
                <a:hlinkClick r:id="rId5"/>
              </a:rPr>
              <a:t>lar_ka73@mail.ru</a:t>
            </a:r>
            <a:r>
              <a:rPr lang="ru-RU" sz="1400" i="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400" b="1" dirty="0">
                <a:latin typeface="Microsoft Sans Serif" panose="020B0604020202020204"/>
                <a:cs typeface="Microsoft Sans Serif" panose="020B0604020202020204"/>
              </a:rPr>
              <a:t>О.Ф. Богдашкина 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(НИ Мордовский государственный университет им. Н. П. Огарёва, институт геоинформационных технологий и географии, Саранск, </a:t>
            </a:r>
            <a:r>
              <a:rPr lang="ru-RU" sz="1400" dirty="0" err="1">
                <a:latin typeface="Microsoft Sans Serif" panose="020B0604020202020204"/>
                <a:cs typeface="Microsoft Sans Serif" panose="020B0604020202020204"/>
              </a:rPr>
              <a:t>e-mail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: </a:t>
            </a:r>
            <a:r>
              <a:rPr lang="en-US" sz="1400" i="1" dirty="0">
                <a:latin typeface="Microsoft Sans Serif" panose="020B0604020202020204"/>
                <a:cs typeface="Microsoft Sans Serif" panose="020B0604020202020204"/>
                <a:hlinkClick r:id="rId6"/>
              </a:rPr>
              <a:t>olga.fara@mail.ru</a:t>
            </a:r>
            <a:r>
              <a:rPr lang="ru-RU" sz="1400" i="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400" b="1" dirty="0">
                <a:latin typeface="Microsoft Sans Serif" panose="020B0604020202020204"/>
                <a:cs typeface="Microsoft Sans Serif" panose="020B0604020202020204"/>
              </a:rPr>
              <a:t>П.С. Дмитриев 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(Северо-Казахстанский университет им. М. </a:t>
            </a:r>
            <a:r>
              <a:rPr lang="ru-RU" sz="1400" dirty="0" err="1">
                <a:latin typeface="Microsoft Sans Serif" panose="020B0604020202020204"/>
                <a:cs typeface="Microsoft Sans Serif" panose="020B0604020202020204"/>
              </a:rPr>
              <a:t>Козыбаева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, факультет математики и естественных наук, Петропавловск, </a:t>
            </a:r>
            <a:r>
              <a:rPr lang="ru-RU" sz="1400" dirty="0" err="1">
                <a:latin typeface="Microsoft Sans Serif" panose="020B0604020202020204"/>
                <a:cs typeface="Microsoft Sans Serif" panose="020B0604020202020204"/>
              </a:rPr>
              <a:t>e-mail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: </a:t>
            </a:r>
            <a:r>
              <a:rPr lang="ru-RU" sz="1400" i="1" dirty="0">
                <a:latin typeface="Microsoft Sans Serif" panose="020B0604020202020204"/>
                <a:cs typeface="Microsoft Sans Serif" panose="020B0604020202020204"/>
                <a:hlinkClick r:id="rId7"/>
              </a:rPr>
              <a:t>dmitriev_pavel@mail.ru</a:t>
            </a:r>
            <a:r>
              <a:rPr lang="ru-RU" sz="1400" i="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400" b="1" dirty="0">
                <a:latin typeface="Microsoft Sans Serif" panose="020B0604020202020204"/>
                <a:cs typeface="Microsoft Sans Serif" panose="020B0604020202020204"/>
              </a:rPr>
              <a:t>А.А. Скурихин 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(Югорский государственный университет, высшая экологическая школа, Ханты-Мансийск,         </a:t>
            </a:r>
            <a:r>
              <a:rPr lang="ru-RU" sz="1400" dirty="0" err="1">
                <a:latin typeface="Microsoft Sans Serif" panose="020B0604020202020204"/>
                <a:cs typeface="Microsoft Sans Serif" panose="020B0604020202020204"/>
              </a:rPr>
              <a:t>e-mail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:  </a:t>
            </a:r>
            <a:r>
              <a:rPr lang="en-US" sz="1400" i="1" dirty="0">
                <a:latin typeface="Microsoft Sans Serif" panose="020B0604020202020204"/>
                <a:cs typeface="Microsoft Sans Serif" panose="020B0604020202020204"/>
                <a:hlinkClick r:id="rId8"/>
              </a:rPr>
              <a:t>a.skurikhin98@mail.ru</a:t>
            </a:r>
            <a:r>
              <a:rPr lang="ru-RU" sz="1400" i="1" dirty="0">
                <a:latin typeface="Microsoft Sans Serif" panose="020B0604020202020204"/>
                <a:cs typeface="Microsoft Sans Serif" panose="020B0604020202020204"/>
              </a:rPr>
              <a:t> )</a:t>
            </a:r>
            <a:endParaRPr lang="ru-RU" sz="1400" dirty="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400" b="1" dirty="0">
                <a:latin typeface="Microsoft Sans Serif" panose="020B0604020202020204"/>
                <a:cs typeface="Microsoft Sans Serif" panose="020B0604020202020204"/>
              </a:rPr>
              <a:t>И.А. Фомин 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(Северо-Казахстанский университет им. М. </a:t>
            </a:r>
            <a:r>
              <a:rPr lang="ru-RU" sz="1400" dirty="0" err="1">
                <a:latin typeface="Microsoft Sans Serif" panose="020B0604020202020204"/>
                <a:cs typeface="Microsoft Sans Serif" panose="020B0604020202020204"/>
              </a:rPr>
              <a:t>Козыбаева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, факультет математики и естественных наук, Петропавловск, </a:t>
            </a:r>
            <a:r>
              <a:rPr lang="ru-RU" sz="1400" dirty="0" err="1">
                <a:latin typeface="Microsoft Sans Serif" panose="020B0604020202020204"/>
                <a:cs typeface="Microsoft Sans Serif" panose="020B0604020202020204"/>
              </a:rPr>
              <a:t>e-mail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: </a:t>
            </a:r>
            <a:r>
              <a:rPr lang="en-US" sz="1400" i="1" dirty="0">
                <a:latin typeface="Microsoft Sans Serif" panose="020B0604020202020204"/>
                <a:cs typeface="Microsoft Sans Serif" panose="020B0604020202020204"/>
                <a:hlinkClick r:id="rId9"/>
              </a:rPr>
              <a:t>iafomin@mail.ru</a:t>
            </a:r>
            <a:r>
              <a:rPr lang="ru-RU" sz="1400" dirty="0">
                <a:latin typeface="Microsoft Sans Serif" panose="020B0604020202020204"/>
                <a:cs typeface="Microsoft Sans Serif" panose="020B0604020202020204"/>
              </a:rPr>
              <a:t>)</a:t>
            </a:r>
            <a:endParaRPr lang="ru-RU" sz="1500" dirty="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lang="ru-RU" sz="1500" spc="-190" dirty="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ru-RU" sz="1500" spc="-190" dirty="0">
                <a:latin typeface="Microsoft Sans Serif" panose="020B0604020202020204"/>
                <a:cs typeface="Microsoft Sans Serif" panose="020B0604020202020204"/>
              </a:rPr>
              <a:t>					</a:t>
            </a:r>
            <a:r>
              <a:rPr lang="ru-RU" sz="1400" b="1" dirty="0" err="1">
                <a:latin typeface="Microsoft Sans Serif" panose="020B0604020202020204"/>
                <a:cs typeface="Microsoft Sans Serif" panose="020B0604020202020204"/>
              </a:rPr>
              <a:t>Усть-Каменогор</a:t>
            </a:r>
            <a:r>
              <a:rPr sz="1400" b="1" dirty="0" err="1"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400" b="1" spc="-45" dirty="0" err="1">
                <a:latin typeface="Microsoft Sans Serif" panose="020B0604020202020204"/>
                <a:cs typeface="Microsoft Sans Serif" panose="020B0604020202020204"/>
              </a:rPr>
              <a:t>к</a:t>
            </a:r>
            <a:r>
              <a:rPr sz="1400" b="1" spc="-45" dirty="0">
                <a:latin typeface="Microsoft Sans Serif" panose="020B0604020202020204"/>
                <a:cs typeface="Microsoft Sans Serif" panose="020B0604020202020204"/>
              </a:rPr>
              <a:t>,</a:t>
            </a:r>
            <a:r>
              <a:rPr sz="1400" b="1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b="1" spc="-5" dirty="0">
                <a:latin typeface="Microsoft Sans Serif" panose="020B0604020202020204"/>
                <a:cs typeface="Microsoft Sans Serif" panose="020B0604020202020204"/>
              </a:rPr>
              <a:t>202</a:t>
            </a:r>
            <a:r>
              <a:rPr lang="ru-RU" sz="1400" b="1" spc="-5" dirty="0">
                <a:latin typeface="Microsoft Sans Serif" panose="020B0604020202020204"/>
                <a:cs typeface="Microsoft Sans Serif" panose="020B0604020202020204"/>
              </a:rPr>
              <a:t>4</a:t>
            </a:r>
            <a:endParaRPr sz="1400" b="1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43200" y="76200"/>
            <a:ext cx="2433826" cy="1083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96956" y="775716"/>
            <a:ext cx="1494790" cy="5320030"/>
            <a:chOff x="10696956" y="775716"/>
            <a:chExt cx="1494790" cy="5320030"/>
          </a:xfrm>
        </p:grpSpPr>
        <p:sp>
          <p:nvSpPr>
            <p:cNvPr id="3" name="object 3"/>
            <p:cNvSpPr/>
            <p:nvPr/>
          </p:nvSpPr>
          <p:spPr>
            <a:xfrm>
              <a:off x="10696956" y="3293363"/>
              <a:ext cx="1494790" cy="2802890"/>
            </a:xfrm>
            <a:custGeom>
              <a:avLst/>
              <a:gdLst/>
              <a:ahLst/>
              <a:cxnLst/>
              <a:rect l="l" t="t" r="r" b="b"/>
              <a:pathLst>
                <a:path w="1494790" h="2802890">
                  <a:moveTo>
                    <a:pt x="723392" y="127"/>
                  </a:moveTo>
                  <a:lnTo>
                    <a:pt x="711962" y="0"/>
                  </a:lnTo>
                  <a:lnTo>
                    <a:pt x="690753" y="127"/>
                  </a:lnTo>
                  <a:lnTo>
                    <a:pt x="723392" y="127"/>
                  </a:lnTo>
                  <a:close/>
                </a:path>
                <a:path w="1494790" h="2802890">
                  <a:moveTo>
                    <a:pt x="726948" y="254"/>
                  </a:moveTo>
                  <a:lnTo>
                    <a:pt x="330962" y="0"/>
                  </a:lnTo>
                  <a:lnTo>
                    <a:pt x="74041" y="254"/>
                  </a:lnTo>
                  <a:lnTo>
                    <a:pt x="726948" y="254"/>
                  </a:lnTo>
                  <a:close/>
                </a:path>
                <a:path w="1494790" h="2802890">
                  <a:moveTo>
                    <a:pt x="1494790" y="2027301"/>
                  </a:moveTo>
                  <a:lnTo>
                    <a:pt x="1490853" y="2027301"/>
                  </a:lnTo>
                  <a:lnTo>
                    <a:pt x="1447927" y="2024380"/>
                  </a:lnTo>
                  <a:lnTo>
                    <a:pt x="1405382" y="2018919"/>
                  </a:lnTo>
                  <a:lnTo>
                    <a:pt x="1354963" y="2009267"/>
                  </a:lnTo>
                  <a:lnTo>
                    <a:pt x="1306322" y="1997202"/>
                  </a:lnTo>
                  <a:lnTo>
                    <a:pt x="1259459" y="1982470"/>
                  </a:lnTo>
                  <a:lnTo>
                    <a:pt x="1214501" y="1965198"/>
                  </a:lnTo>
                  <a:lnTo>
                    <a:pt x="1171321" y="1945513"/>
                  </a:lnTo>
                  <a:lnTo>
                    <a:pt x="1129919" y="1923161"/>
                  </a:lnTo>
                  <a:lnTo>
                    <a:pt x="1090295" y="1898396"/>
                  </a:lnTo>
                  <a:lnTo>
                    <a:pt x="1052576" y="1870964"/>
                  </a:lnTo>
                  <a:lnTo>
                    <a:pt x="1016508" y="1841119"/>
                  </a:lnTo>
                  <a:lnTo>
                    <a:pt x="982345" y="1808734"/>
                  </a:lnTo>
                  <a:lnTo>
                    <a:pt x="950087" y="1773809"/>
                  </a:lnTo>
                  <a:lnTo>
                    <a:pt x="919480" y="1736344"/>
                  </a:lnTo>
                  <a:lnTo>
                    <a:pt x="890651" y="1696466"/>
                  </a:lnTo>
                  <a:lnTo>
                    <a:pt x="863727" y="1654048"/>
                  </a:lnTo>
                  <a:lnTo>
                    <a:pt x="838581" y="1609217"/>
                  </a:lnTo>
                  <a:lnTo>
                    <a:pt x="815975" y="1562354"/>
                  </a:lnTo>
                  <a:lnTo>
                    <a:pt x="796798" y="1514475"/>
                  </a:lnTo>
                  <a:lnTo>
                    <a:pt x="781304" y="1465326"/>
                  </a:lnTo>
                  <a:lnTo>
                    <a:pt x="769874" y="1415161"/>
                  </a:lnTo>
                  <a:lnTo>
                    <a:pt x="762762" y="1363726"/>
                  </a:lnTo>
                  <a:lnTo>
                    <a:pt x="760349" y="1311402"/>
                  </a:lnTo>
                  <a:lnTo>
                    <a:pt x="760222" y="900430"/>
                  </a:lnTo>
                  <a:lnTo>
                    <a:pt x="760476" y="42164"/>
                  </a:lnTo>
                  <a:lnTo>
                    <a:pt x="760222" y="29972"/>
                  </a:lnTo>
                  <a:lnTo>
                    <a:pt x="733044" y="381"/>
                  </a:lnTo>
                  <a:lnTo>
                    <a:pt x="74041" y="254"/>
                  </a:lnTo>
                  <a:lnTo>
                    <a:pt x="31623" y="0"/>
                  </a:lnTo>
                  <a:lnTo>
                    <a:pt x="10541" y="5588"/>
                  </a:lnTo>
                  <a:lnTo>
                    <a:pt x="3302" y="26670"/>
                  </a:lnTo>
                  <a:lnTo>
                    <a:pt x="2540" y="72644"/>
                  </a:lnTo>
                  <a:lnTo>
                    <a:pt x="889" y="1180211"/>
                  </a:lnTo>
                  <a:lnTo>
                    <a:pt x="127" y="1232027"/>
                  </a:lnTo>
                  <a:lnTo>
                    <a:pt x="0" y="1285621"/>
                  </a:lnTo>
                  <a:lnTo>
                    <a:pt x="1524" y="1338961"/>
                  </a:lnTo>
                  <a:lnTo>
                    <a:pt x="4699" y="1392174"/>
                  </a:lnTo>
                  <a:lnTo>
                    <a:pt x="9652" y="1445133"/>
                  </a:lnTo>
                  <a:lnTo>
                    <a:pt x="16383" y="1497965"/>
                  </a:lnTo>
                  <a:lnTo>
                    <a:pt x="24892" y="1550543"/>
                  </a:lnTo>
                  <a:lnTo>
                    <a:pt x="35306" y="1602867"/>
                  </a:lnTo>
                  <a:lnTo>
                    <a:pt x="47498" y="1654937"/>
                  </a:lnTo>
                  <a:lnTo>
                    <a:pt x="59944" y="1700784"/>
                  </a:lnTo>
                  <a:lnTo>
                    <a:pt x="73533" y="1745996"/>
                  </a:lnTo>
                  <a:lnTo>
                    <a:pt x="88646" y="1790573"/>
                  </a:lnTo>
                  <a:lnTo>
                    <a:pt x="104902" y="1834388"/>
                  </a:lnTo>
                  <a:lnTo>
                    <a:pt x="122428" y="1877695"/>
                  </a:lnTo>
                  <a:lnTo>
                    <a:pt x="141224" y="1920113"/>
                  </a:lnTo>
                  <a:lnTo>
                    <a:pt x="161290" y="1962023"/>
                  </a:lnTo>
                  <a:lnTo>
                    <a:pt x="182499" y="2003044"/>
                  </a:lnTo>
                  <a:lnTo>
                    <a:pt x="204851" y="2043303"/>
                  </a:lnTo>
                  <a:lnTo>
                    <a:pt x="228346" y="2082800"/>
                  </a:lnTo>
                  <a:lnTo>
                    <a:pt x="252984" y="2121535"/>
                  </a:lnTo>
                  <a:lnTo>
                    <a:pt x="278638" y="2159381"/>
                  </a:lnTo>
                  <a:lnTo>
                    <a:pt x="305435" y="2196465"/>
                  </a:lnTo>
                  <a:lnTo>
                    <a:pt x="333375" y="2232533"/>
                  </a:lnTo>
                  <a:lnTo>
                    <a:pt x="362204" y="2267839"/>
                  </a:lnTo>
                  <a:lnTo>
                    <a:pt x="392049" y="2302116"/>
                  </a:lnTo>
                  <a:lnTo>
                    <a:pt x="422910" y="2335504"/>
                  </a:lnTo>
                  <a:lnTo>
                    <a:pt x="454787" y="2367927"/>
                  </a:lnTo>
                  <a:lnTo>
                    <a:pt x="487553" y="2399373"/>
                  </a:lnTo>
                  <a:lnTo>
                    <a:pt x="521208" y="2429814"/>
                  </a:lnTo>
                  <a:lnTo>
                    <a:pt x="555625" y="2459228"/>
                  </a:lnTo>
                  <a:lnTo>
                    <a:pt x="591058" y="2487587"/>
                  </a:lnTo>
                  <a:lnTo>
                    <a:pt x="627253" y="2514879"/>
                  </a:lnTo>
                  <a:lnTo>
                    <a:pt x="664337" y="2541079"/>
                  </a:lnTo>
                  <a:lnTo>
                    <a:pt x="702056" y="2566162"/>
                  </a:lnTo>
                  <a:lnTo>
                    <a:pt x="740664" y="2590114"/>
                  </a:lnTo>
                  <a:lnTo>
                    <a:pt x="780034" y="2612898"/>
                  </a:lnTo>
                  <a:lnTo>
                    <a:pt x="820039" y="2634513"/>
                  </a:lnTo>
                  <a:lnTo>
                    <a:pt x="860806" y="2654922"/>
                  </a:lnTo>
                  <a:lnTo>
                    <a:pt x="902208" y="2674112"/>
                  </a:lnTo>
                  <a:lnTo>
                    <a:pt x="944245" y="2692057"/>
                  </a:lnTo>
                  <a:lnTo>
                    <a:pt x="986790" y="2708732"/>
                  </a:lnTo>
                  <a:lnTo>
                    <a:pt x="1030097" y="2724112"/>
                  </a:lnTo>
                  <a:lnTo>
                    <a:pt x="1073912" y="2738196"/>
                  </a:lnTo>
                  <a:lnTo>
                    <a:pt x="1118235" y="2750934"/>
                  </a:lnTo>
                  <a:lnTo>
                    <a:pt x="1163193" y="2762326"/>
                  </a:lnTo>
                  <a:lnTo>
                    <a:pt x="1208532" y="2772346"/>
                  </a:lnTo>
                  <a:lnTo>
                    <a:pt x="1254506" y="2780957"/>
                  </a:lnTo>
                  <a:lnTo>
                    <a:pt x="1300734" y="2788158"/>
                  </a:lnTo>
                  <a:lnTo>
                    <a:pt x="1347597" y="2793911"/>
                  </a:lnTo>
                  <a:lnTo>
                    <a:pt x="1394714" y="2798203"/>
                  </a:lnTo>
                  <a:lnTo>
                    <a:pt x="1442212" y="2801010"/>
                  </a:lnTo>
                  <a:lnTo>
                    <a:pt x="1490091" y="2802318"/>
                  </a:lnTo>
                  <a:lnTo>
                    <a:pt x="1494790" y="2802293"/>
                  </a:lnTo>
                  <a:lnTo>
                    <a:pt x="1494790" y="2027301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06100" y="1776983"/>
              <a:ext cx="1485900" cy="3046730"/>
            </a:xfrm>
            <a:custGeom>
              <a:avLst/>
              <a:gdLst/>
              <a:ahLst/>
              <a:cxnLst/>
              <a:rect l="l" t="t" r="r" b="b"/>
              <a:pathLst>
                <a:path w="1485900" h="3046729">
                  <a:moveTo>
                    <a:pt x="495807" y="0"/>
                  </a:moveTo>
                  <a:lnTo>
                    <a:pt x="487933" y="3048"/>
                  </a:lnTo>
                  <a:lnTo>
                    <a:pt x="477774" y="11556"/>
                  </a:lnTo>
                  <a:lnTo>
                    <a:pt x="473455" y="15620"/>
                  </a:lnTo>
                  <a:lnTo>
                    <a:pt x="469265" y="20065"/>
                  </a:lnTo>
                  <a:lnTo>
                    <a:pt x="19811" y="475361"/>
                  </a:lnTo>
                  <a:lnTo>
                    <a:pt x="14350" y="481329"/>
                  </a:lnTo>
                  <a:lnTo>
                    <a:pt x="8635" y="487044"/>
                  </a:lnTo>
                  <a:lnTo>
                    <a:pt x="2667" y="494664"/>
                  </a:lnTo>
                  <a:lnTo>
                    <a:pt x="0" y="502412"/>
                  </a:lnTo>
                  <a:lnTo>
                    <a:pt x="1270" y="510413"/>
                  </a:lnTo>
                  <a:lnTo>
                    <a:pt x="6857" y="518667"/>
                  </a:lnTo>
                  <a:lnTo>
                    <a:pt x="25780" y="538226"/>
                  </a:lnTo>
                  <a:lnTo>
                    <a:pt x="1082675" y="1607312"/>
                  </a:lnTo>
                  <a:lnTo>
                    <a:pt x="1112647" y="1636649"/>
                  </a:lnTo>
                  <a:lnTo>
                    <a:pt x="1125601" y="1653666"/>
                  </a:lnTo>
                  <a:lnTo>
                    <a:pt x="1128268" y="1675129"/>
                  </a:lnTo>
                  <a:lnTo>
                    <a:pt x="1127759" y="1718055"/>
                  </a:lnTo>
                  <a:lnTo>
                    <a:pt x="1127886" y="2993263"/>
                  </a:lnTo>
                  <a:lnTo>
                    <a:pt x="1133602" y="3039745"/>
                  </a:lnTo>
                  <a:lnTo>
                    <a:pt x="1181100" y="3046476"/>
                  </a:lnTo>
                  <a:lnTo>
                    <a:pt x="1485519" y="3046348"/>
                  </a:lnTo>
                  <a:lnTo>
                    <a:pt x="1485519" y="991742"/>
                  </a:lnTo>
                  <a:lnTo>
                    <a:pt x="1480693" y="987298"/>
                  </a:lnTo>
                  <a:lnTo>
                    <a:pt x="1465452" y="972312"/>
                  </a:lnTo>
                  <a:lnTo>
                    <a:pt x="524764" y="21462"/>
                  </a:lnTo>
                  <a:lnTo>
                    <a:pt x="512825" y="9778"/>
                  </a:lnTo>
                  <a:lnTo>
                    <a:pt x="503554" y="2286"/>
                  </a:lnTo>
                  <a:lnTo>
                    <a:pt x="495807" y="0"/>
                  </a:lnTo>
                  <a:close/>
                </a:path>
              </a:pathLst>
            </a:custGeom>
            <a:solidFill>
              <a:srgbClr val="215097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58956" y="1267714"/>
              <a:ext cx="732790" cy="995044"/>
            </a:xfrm>
            <a:custGeom>
              <a:avLst/>
              <a:gdLst/>
              <a:ahLst/>
              <a:cxnLst/>
              <a:rect l="l" t="t" r="r" b="b"/>
              <a:pathLst>
                <a:path w="732790" h="995044">
                  <a:moveTo>
                    <a:pt x="247776" y="0"/>
                  </a:moveTo>
                  <a:lnTo>
                    <a:pt x="240157" y="2921"/>
                  </a:lnTo>
                  <a:lnTo>
                    <a:pt x="230377" y="11684"/>
                  </a:lnTo>
                  <a:lnTo>
                    <a:pt x="2540" y="243586"/>
                  </a:lnTo>
                  <a:lnTo>
                    <a:pt x="2413" y="248285"/>
                  </a:lnTo>
                  <a:lnTo>
                    <a:pt x="0" y="255143"/>
                  </a:lnTo>
                  <a:lnTo>
                    <a:pt x="732663" y="995045"/>
                  </a:lnTo>
                  <a:lnTo>
                    <a:pt x="732663" y="242570"/>
                  </a:lnTo>
                  <a:lnTo>
                    <a:pt x="495680" y="242570"/>
                  </a:lnTo>
                  <a:lnTo>
                    <a:pt x="452754" y="200787"/>
                  </a:lnTo>
                  <a:lnTo>
                    <a:pt x="264922" y="11049"/>
                  </a:lnTo>
                  <a:lnTo>
                    <a:pt x="255397" y="2666"/>
                  </a:lnTo>
                  <a:lnTo>
                    <a:pt x="247776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54637" y="1275461"/>
              <a:ext cx="236982" cy="2348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0225" y="775716"/>
              <a:ext cx="231775" cy="471805"/>
            </a:xfrm>
            <a:custGeom>
              <a:avLst/>
              <a:gdLst/>
              <a:ahLst/>
              <a:cxnLst/>
              <a:rect l="l" t="t" r="r" b="b"/>
              <a:pathLst>
                <a:path w="231775" h="471805">
                  <a:moveTo>
                    <a:pt x="231394" y="0"/>
                  </a:moveTo>
                  <a:lnTo>
                    <a:pt x="190880" y="37846"/>
                  </a:lnTo>
                  <a:lnTo>
                    <a:pt x="149098" y="78739"/>
                  </a:lnTo>
                  <a:lnTo>
                    <a:pt x="104394" y="123571"/>
                  </a:lnTo>
                  <a:lnTo>
                    <a:pt x="61595" y="167639"/>
                  </a:lnTo>
                  <a:lnTo>
                    <a:pt x="25273" y="206375"/>
                  </a:lnTo>
                  <a:lnTo>
                    <a:pt x="0" y="235076"/>
                  </a:lnTo>
                  <a:lnTo>
                    <a:pt x="29336" y="267081"/>
                  </a:lnTo>
                  <a:lnTo>
                    <a:pt x="59690" y="298196"/>
                  </a:lnTo>
                  <a:lnTo>
                    <a:pt x="90550" y="328930"/>
                  </a:lnTo>
                  <a:lnTo>
                    <a:pt x="231394" y="471550"/>
                  </a:lnTo>
                  <a:lnTo>
                    <a:pt x="231394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09800" y="143723"/>
            <a:ext cx="1034364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600" b="1" spc="-1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Значения высот точек, получаемые в процессе выполнения съемочных работ, в принятой системе высот (Балтийская 1977 г.) 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14657" y="6357357"/>
            <a:ext cx="2794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mtClean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rPr>
              <a:t>10</a:t>
            </a:fld>
            <a:endParaRPr sz="180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E9EC9A-03E4-4FA5-B23C-30CB93653B52}"/>
              </a:ext>
            </a:extLst>
          </p:cNvPr>
          <p:cNvSpPr txBox="1"/>
          <p:nvPr/>
        </p:nvSpPr>
        <p:spPr>
          <a:xfrm>
            <a:off x="6997028" y="1003971"/>
            <a:ext cx="5105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Эта нормальная система высот основана на использовании отвесной линии, проходящей через снимаемую точку. </a:t>
            </a:r>
          </a:p>
          <a:p>
            <a:r>
              <a:rPr lang="ru-RU" b="1" dirty="0"/>
              <a:t>Высоты в методе РРР определяются относительно нормали к исходному эллипсоиду. </a:t>
            </a:r>
          </a:p>
          <a:p>
            <a:r>
              <a:rPr lang="ru-RU" b="1" dirty="0"/>
              <a:t>Для вычисления необходимых поправок используют модель геоида. Для решения задачи уточнения стандартной модели геоида, на основе значений нормальных высот исходных пунктов, с использованием ГИС-технологий была создана локальная пространственная геоинформационная модель поправок.</a:t>
            </a:r>
          </a:p>
          <a:p>
            <a:r>
              <a:rPr lang="ru-RU" b="1" dirty="0"/>
              <a:t>Это модель поверхности разности нормальных и эллипсоидальных высот исходных пунктов, полученная с использованием возможностей алгебры растров в ГИС QGIS в системах координат объекта работ для всего участка в районе Байкало-Амурской магистрали.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5EDB03-F987-4991-A500-8E8ED6E6E217}"/>
              </a:ext>
            </a:extLst>
          </p:cNvPr>
          <p:cNvSpPr txBox="1"/>
          <p:nvPr/>
        </p:nvSpPr>
        <p:spPr>
          <a:xfrm>
            <a:off x="0" y="6207720"/>
            <a:ext cx="11161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Фрагмент карты разности нормальных и эллипсоидальных высот исходных пунктов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EE1B38-DEDB-44FA-B896-929E0411B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" y="836128"/>
            <a:ext cx="6987676" cy="5260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00200" y="2590800"/>
            <a:ext cx="872662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 algn="ctr">
              <a:lnSpc>
                <a:spcPct val="100000"/>
              </a:lnSpc>
              <a:spcBef>
                <a:spcPts val="100"/>
              </a:spcBef>
            </a:pPr>
            <a:r>
              <a:rPr lang="ru-RU" sz="5400" spc="-15" dirty="0">
                <a:latin typeface="Microsoft Sans Serif" panose="020B0604020202020204"/>
                <a:cs typeface="Microsoft Sans Serif" panose="020B0604020202020204"/>
              </a:rPr>
              <a:t>Спасибо за внимание!</a:t>
            </a:r>
            <a:endParaRPr sz="540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513184" y="6357357"/>
            <a:ext cx="43560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2090"/>
              </a:lnSpc>
            </a:pPr>
            <a:fld id="{81D60167-4931-47E6-BA6A-407CBD079E47}" type="slidenum">
              <a:rPr spc="-5" smtClean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9357" y="76796"/>
            <a:ext cx="95250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Первый этап аэрοфοтοсъемочных работ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 основе современных технологий и оборудования беспилотных систем </a:t>
            </a: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1417" y="1464742"/>
            <a:ext cx="6026657" cy="156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2000" b="1" spc="-2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Подготовка наземного обоснования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2000" b="1" spc="-2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Опознавательные знаки и контрольные точки закреплялись на местности и координировались с использованием оборудования ГНСС методом спутниковых наблюдений</a:t>
            </a:r>
            <a:endParaRPr lang="ru-RU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696956" y="775716"/>
            <a:ext cx="1494790" cy="5320030"/>
            <a:chOff x="10696956" y="775716"/>
            <a:chExt cx="1494790" cy="5320030"/>
          </a:xfrm>
        </p:grpSpPr>
        <p:sp>
          <p:nvSpPr>
            <p:cNvPr id="19" name="object 19"/>
            <p:cNvSpPr/>
            <p:nvPr/>
          </p:nvSpPr>
          <p:spPr>
            <a:xfrm>
              <a:off x="10696956" y="3293363"/>
              <a:ext cx="1494790" cy="2802890"/>
            </a:xfrm>
            <a:custGeom>
              <a:avLst/>
              <a:gdLst/>
              <a:ahLst/>
              <a:cxnLst/>
              <a:rect l="l" t="t" r="r" b="b"/>
              <a:pathLst>
                <a:path w="1494790" h="2802890">
                  <a:moveTo>
                    <a:pt x="723392" y="127"/>
                  </a:moveTo>
                  <a:lnTo>
                    <a:pt x="711962" y="0"/>
                  </a:lnTo>
                  <a:lnTo>
                    <a:pt x="690753" y="127"/>
                  </a:lnTo>
                  <a:lnTo>
                    <a:pt x="723392" y="127"/>
                  </a:lnTo>
                  <a:close/>
                </a:path>
                <a:path w="1494790" h="2802890">
                  <a:moveTo>
                    <a:pt x="726948" y="254"/>
                  </a:moveTo>
                  <a:lnTo>
                    <a:pt x="330962" y="0"/>
                  </a:lnTo>
                  <a:lnTo>
                    <a:pt x="74041" y="254"/>
                  </a:lnTo>
                  <a:lnTo>
                    <a:pt x="726948" y="254"/>
                  </a:lnTo>
                  <a:close/>
                </a:path>
                <a:path w="1494790" h="2802890">
                  <a:moveTo>
                    <a:pt x="1494790" y="2027301"/>
                  </a:moveTo>
                  <a:lnTo>
                    <a:pt x="1490853" y="2027301"/>
                  </a:lnTo>
                  <a:lnTo>
                    <a:pt x="1447927" y="2024380"/>
                  </a:lnTo>
                  <a:lnTo>
                    <a:pt x="1405382" y="2018919"/>
                  </a:lnTo>
                  <a:lnTo>
                    <a:pt x="1354963" y="2009267"/>
                  </a:lnTo>
                  <a:lnTo>
                    <a:pt x="1306322" y="1997202"/>
                  </a:lnTo>
                  <a:lnTo>
                    <a:pt x="1259459" y="1982470"/>
                  </a:lnTo>
                  <a:lnTo>
                    <a:pt x="1214501" y="1965198"/>
                  </a:lnTo>
                  <a:lnTo>
                    <a:pt x="1171321" y="1945513"/>
                  </a:lnTo>
                  <a:lnTo>
                    <a:pt x="1129919" y="1923161"/>
                  </a:lnTo>
                  <a:lnTo>
                    <a:pt x="1090295" y="1898396"/>
                  </a:lnTo>
                  <a:lnTo>
                    <a:pt x="1052576" y="1870964"/>
                  </a:lnTo>
                  <a:lnTo>
                    <a:pt x="1016508" y="1841119"/>
                  </a:lnTo>
                  <a:lnTo>
                    <a:pt x="982345" y="1808734"/>
                  </a:lnTo>
                  <a:lnTo>
                    <a:pt x="950087" y="1773809"/>
                  </a:lnTo>
                  <a:lnTo>
                    <a:pt x="919480" y="1736344"/>
                  </a:lnTo>
                  <a:lnTo>
                    <a:pt x="890651" y="1696466"/>
                  </a:lnTo>
                  <a:lnTo>
                    <a:pt x="863727" y="1654048"/>
                  </a:lnTo>
                  <a:lnTo>
                    <a:pt x="838581" y="1609217"/>
                  </a:lnTo>
                  <a:lnTo>
                    <a:pt x="815975" y="1562354"/>
                  </a:lnTo>
                  <a:lnTo>
                    <a:pt x="796798" y="1514475"/>
                  </a:lnTo>
                  <a:lnTo>
                    <a:pt x="781304" y="1465326"/>
                  </a:lnTo>
                  <a:lnTo>
                    <a:pt x="769874" y="1415161"/>
                  </a:lnTo>
                  <a:lnTo>
                    <a:pt x="762762" y="1363726"/>
                  </a:lnTo>
                  <a:lnTo>
                    <a:pt x="760349" y="1311402"/>
                  </a:lnTo>
                  <a:lnTo>
                    <a:pt x="760222" y="900430"/>
                  </a:lnTo>
                  <a:lnTo>
                    <a:pt x="760476" y="42164"/>
                  </a:lnTo>
                  <a:lnTo>
                    <a:pt x="760222" y="29972"/>
                  </a:lnTo>
                  <a:lnTo>
                    <a:pt x="733044" y="381"/>
                  </a:lnTo>
                  <a:lnTo>
                    <a:pt x="74041" y="254"/>
                  </a:lnTo>
                  <a:lnTo>
                    <a:pt x="31623" y="0"/>
                  </a:lnTo>
                  <a:lnTo>
                    <a:pt x="10541" y="5588"/>
                  </a:lnTo>
                  <a:lnTo>
                    <a:pt x="3302" y="26670"/>
                  </a:lnTo>
                  <a:lnTo>
                    <a:pt x="2540" y="72644"/>
                  </a:lnTo>
                  <a:lnTo>
                    <a:pt x="889" y="1180211"/>
                  </a:lnTo>
                  <a:lnTo>
                    <a:pt x="127" y="1232027"/>
                  </a:lnTo>
                  <a:lnTo>
                    <a:pt x="0" y="1285621"/>
                  </a:lnTo>
                  <a:lnTo>
                    <a:pt x="1524" y="1338961"/>
                  </a:lnTo>
                  <a:lnTo>
                    <a:pt x="4699" y="1392174"/>
                  </a:lnTo>
                  <a:lnTo>
                    <a:pt x="9652" y="1445133"/>
                  </a:lnTo>
                  <a:lnTo>
                    <a:pt x="16383" y="1497965"/>
                  </a:lnTo>
                  <a:lnTo>
                    <a:pt x="24892" y="1550543"/>
                  </a:lnTo>
                  <a:lnTo>
                    <a:pt x="35306" y="1602867"/>
                  </a:lnTo>
                  <a:lnTo>
                    <a:pt x="47498" y="1654937"/>
                  </a:lnTo>
                  <a:lnTo>
                    <a:pt x="59944" y="1700784"/>
                  </a:lnTo>
                  <a:lnTo>
                    <a:pt x="73533" y="1745996"/>
                  </a:lnTo>
                  <a:lnTo>
                    <a:pt x="88646" y="1790573"/>
                  </a:lnTo>
                  <a:lnTo>
                    <a:pt x="104902" y="1834388"/>
                  </a:lnTo>
                  <a:lnTo>
                    <a:pt x="122428" y="1877695"/>
                  </a:lnTo>
                  <a:lnTo>
                    <a:pt x="141224" y="1920113"/>
                  </a:lnTo>
                  <a:lnTo>
                    <a:pt x="161290" y="1962023"/>
                  </a:lnTo>
                  <a:lnTo>
                    <a:pt x="182499" y="2003044"/>
                  </a:lnTo>
                  <a:lnTo>
                    <a:pt x="204851" y="2043303"/>
                  </a:lnTo>
                  <a:lnTo>
                    <a:pt x="228346" y="2082800"/>
                  </a:lnTo>
                  <a:lnTo>
                    <a:pt x="252984" y="2121535"/>
                  </a:lnTo>
                  <a:lnTo>
                    <a:pt x="278638" y="2159381"/>
                  </a:lnTo>
                  <a:lnTo>
                    <a:pt x="305435" y="2196465"/>
                  </a:lnTo>
                  <a:lnTo>
                    <a:pt x="333375" y="2232533"/>
                  </a:lnTo>
                  <a:lnTo>
                    <a:pt x="362204" y="2267839"/>
                  </a:lnTo>
                  <a:lnTo>
                    <a:pt x="392049" y="2302116"/>
                  </a:lnTo>
                  <a:lnTo>
                    <a:pt x="422910" y="2335504"/>
                  </a:lnTo>
                  <a:lnTo>
                    <a:pt x="454787" y="2367927"/>
                  </a:lnTo>
                  <a:lnTo>
                    <a:pt x="487553" y="2399373"/>
                  </a:lnTo>
                  <a:lnTo>
                    <a:pt x="521208" y="2429814"/>
                  </a:lnTo>
                  <a:lnTo>
                    <a:pt x="555625" y="2459228"/>
                  </a:lnTo>
                  <a:lnTo>
                    <a:pt x="591058" y="2487587"/>
                  </a:lnTo>
                  <a:lnTo>
                    <a:pt x="627253" y="2514879"/>
                  </a:lnTo>
                  <a:lnTo>
                    <a:pt x="664337" y="2541079"/>
                  </a:lnTo>
                  <a:lnTo>
                    <a:pt x="702056" y="2566162"/>
                  </a:lnTo>
                  <a:lnTo>
                    <a:pt x="740664" y="2590114"/>
                  </a:lnTo>
                  <a:lnTo>
                    <a:pt x="780034" y="2612898"/>
                  </a:lnTo>
                  <a:lnTo>
                    <a:pt x="820039" y="2634513"/>
                  </a:lnTo>
                  <a:lnTo>
                    <a:pt x="860806" y="2654922"/>
                  </a:lnTo>
                  <a:lnTo>
                    <a:pt x="902208" y="2674112"/>
                  </a:lnTo>
                  <a:lnTo>
                    <a:pt x="944245" y="2692057"/>
                  </a:lnTo>
                  <a:lnTo>
                    <a:pt x="986790" y="2708732"/>
                  </a:lnTo>
                  <a:lnTo>
                    <a:pt x="1030097" y="2724112"/>
                  </a:lnTo>
                  <a:lnTo>
                    <a:pt x="1073912" y="2738196"/>
                  </a:lnTo>
                  <a:lnTo>
                    <a:pt x="1118235" y="2750934"/>
                  </a:lnTo>
                  <a:lnTo>
                    <a:pt x="1163193" y="2762326"/>
                  </a:lnTo>
                  <a:lnTo>
                    <a:pt x="1208532" y="2772346"/>
                  </a:lnTo>
                  <a:lnTo>
                    <a:pt x="1254506" y="2780957"/>
                  </a:lnTo>
                  <a:lnTo>
                    <a:pt x="1300734" y="2788158"/>
                  </a:lnTo>
                  <a:lnTo>
                    <a:pt x="1347597" y="2793911"/>
                  </a:lnTo>
                  <a:lnTo>
                    <a:pt x="1394714" y="2798203"/>
                  </a:lnTo>
                  <a:lnTo>
                    <a:pt x="1442212" y="2801010"/>
                  </a:lnTo>
                  <a:lnTo>
                    <a:pt x="1490091" y="2802318"/>
                  </a:lnTo>
                  <a:lnTo>
                    <a:pt x="1494790" y="2802293"/>
                  </a:lnTo>
                  <a:lnTo>
                    <a:pt x="1494790" y="2027301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06100" y="1776983"/>
              <a:ext cx="1485900" cy="3046730"/>
            </a:xfrm>
            <a:custGeom>
              <a:avLst/>
              <a:gdLst/>
              <a:ahLst/>
              <a:cxnLst/>
              <a:rect l="l" t="t" r="r" b="b"/>
              <a:pathLst>
                <a:path w="1485900" h="3046729">
                  <a:moveTo>
                    <a:pt x="495807" y="0"/>
                  </a:moveTo>
                  <a:lnTo>
                    <a:pt x="487933" y="3048"/>
                  </a:lnTo>
                  <a:lnTo>
                    <a:pt x="477774" y="11556"/>
                  </a:lnTo>
                  <a:lnTo>
                    <a:pt x="473455" y="15620"/>
                  </a:lnTo>
                  <a:lnTo>
                    <a:pt x="469265" y="20065"/>
                  </a:lnTo>
                  <a:lnTo>
                    <a:pt x="19811" y="475361"/>
                  </a:lnTo>
                  <a:lnTo>
                    <a:pt x="14350" y="481329"/>
                  </a:lnTo>
                  <a:lnTo>
                    <a:pt x="8635" y="487044"/>
                  </a:lnTo>
                  <a:lnTo>
                    <a:pt x="2667" y="494664"/>
                  </a:lnTo>
                  <a:lnTo>
                    <a:pt x="0" y="502412"/>
                  </a:lnTo>
                  <a:lnTo>
                    <a:pt x="1270" y="510413"/>
                  </a:lnTo>
                  <a:lnTo>
                    <a:pt x="6857" y="518667"/>
                  </a:lnTo>
                  <a:lnTo>
                    <a:pt x="25780" y="538226"/>
                  </a:lnTo>
                  <a:lnTo>
                    <a:pt x="1082675" y="1607312"/>
                  </a:lnTo>
                  <a:lnTo>
                    <a:pt x="1112647" y="1636649"/>
                  </a:lnTo>
                  <a:lnTo>
                    <a:pt x="1125601" y="1653666"/>
                  </a:lnTo>
                  <a:lnTo>
                    <a:pt x="1128268" y="1675129"/>
                  </a:lnTo>
                  <a:lnTo>
                    <a:pt x="1127759" y="1718055"/>
                  </a:lnTo>
                  <a:lnTo>
                    <a:pt x="1127886" y="2993263"/>
                  </a:lnTo>
                  <a:lnTo>
                    <a:pt x="1133602" y="3039745"/>
                  </a:lnTo>
                  <a:lnTo>
                    <a:pt x="1181100" y="3046476"/>
                  </a:lnTo>
                  <a:lnTo>
                    <a:pt x="1485519" y="3046348"/>
                  </a:lnTo>
                  <a:lnTo>
                    <a:pt x="1485519" y="991742"/>
                  </a:lnTo>
                  <a:lnTo>
                    <a:pt x="1480693" y="987298"/>
                  </a:lnTo>
                  <a:lnTo>
                    <a:pt x="1465452" y="972312"/>
                  </a:lnTo>
                  <a:lnTo>
                    <a:pt x="524764" y="21462"/>
                  </a:lnTo>
                  <a:lnTo>
                    <a:pt x="512825" y="9778"/>
                  </a:lnTo>
                  <a:lnTo>
                    <a:pt x="503554" y="2286"/>
                  </a:lnTo>
                  <a:lnTo>
                    <a:pt x="495807" y="0"/>
                  </a:lnTo>
                  <a:close/>
                </a:path>
              </a:pathLst>
            </a:custGeom>
            <a:solidFill>
              <a:srgbClr val="215097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58956" y="1267714"/>
              <a:ext cx="732790" cy="995044"/>
            </a:xfrm>
            <a:custGeom>
              <a:avLst/>
              <a:gdLst/>
              <a:ahLst/>
              <a:cxnLst/>
              <a:rect l="l" t="t" r="r" b="b"/>
              <a:pathLst>
                <a:path w="732790" h="995044">
                  <a:moveTo>
                    <a:pt x="247776" y="0"/>
                  </a:moveTo>
                  <a:lnTo>
                    <a:pt x="240157" y="2921"/>
                  </a:lnTo>
                  <a:lnTo>
                    <a:pt x="230377" y="11684"/>
                  </a:lnTo>
                  <a:lnTo>
                    <a:pt x="2540" y="243586"/>
                  </a:lnTo>
                  <a:lnTo>
                    <a:pt x="2413" y="248285"/>
                  </a:lnTo>
                  <a:lnTo>
                    <a:pt x="0" y="255143"/>
                  </a:lnTo>
                  <a:lnTo>
                    <a:pt x="732663" y="995045"/>
                  </a:lnTo>
                  <a:lnTo>
                    <a:pt x="732663" y="242570"/>
                  </a:lnTo>
                  <a:lnTo>
                    <a:pt x="495680" y="242570"/>
                  </a:lnTo>
                  <a:lnTo>
                    <a:pt x="452754" y="200787"/>
                  </a:lnTo>
                  <a:lnTo>
                    <a:pt x="264922" y="11049"/>
                  </a:lnTo>
                  <a:lnTo>
                    <a:pt x="255397" y="2666"/>
                  </a:lnTo>
                  <a:lnTo>
                    <a:pt x="247776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4637" y="1275461"/>
              <a:ext cx="236982" cy="23482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960225" y="775716"/>
              <a:ext cx="231775" cy="471805"/>
            </a:xfrm>
            <a:custGeom>
              <a:avLst/>
              <a:gdLst/>
              <a:ahLst/>
              <a:cxnLst/>
              <a:rect l="l" t="t" r="r" b="b"/>
              <a:pathLst>
                <a:path w="231775" h="471805">
                  <a:moveTo>
                    <a:pt x="231394" y="0"/>
                  </a:moveTo>
                  <a:lnTo>
                    <a:pt x="190880" y="37846"/>
                  </a:lnTo>
                  <a:lnTo>
                    <a:pt x="149098" y="78739"/>
                  </a:lnTo>
                  <a:lnTo>
                    <a:pt x="104394" y="123571"/>
                  </a:lnTo>
                  <a:lnTo>
                    <a:pt x="61595" y="167639"/>
                  </a:lnTo>
                  <a:lnTo>
                    <a:pt x="25273" y="206375"/>
                  </a:lnTo>
                  <a:lnTo>
                    <a:pt x="0" y="235076"/>
                  </a:lnTo>
                  <a:lnTo>
                    <a:pt x="29336" y="267081"/>
                  </a:lnTo>
                  <a:lnTo>
                    <a:pt x="59690" y="298196"/>
                  </a:lnTo>
                  <a:lnTo>
                    <a:pt x="90550" y="328930"/>
                  </a:lnTo>
                  <a:lnTo>
                    <a:pt x="231394" y="471550"/>
                  </a:lnTo>
                  <a:lnTo>
                    <a:pt x="231394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614657" y="6357357"/>
            <a:ext cx="2794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mtClean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rPr>
              <a:t>2</a:t>
            </a:fld>
            <a:endParaRPr sz="1800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9EFACE-1ADB-477A-A684-DB2CDA373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76055"/>
            <a:ext cx="4959857" cy="5695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DFAC0E-B542-49E3-9AEA-052EEE5BDAA2}"/>
              </a:ext>
            </a:extLst>
          </p:cNvPr>
          <p:cNvSpPr txBox="1"/>
          <p:nvPr/>
        </p:nvSpPr>
        <p:spPr>
          <a:xfrm>
            <a:off x="5674176" y="5662707"/>
            <a:ext cx="6365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-2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Процесс координирования опознавательного знака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9717" y="34398"/>
            <a:ext cx="10226083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Оценка возможности использования метода PPP в процессе привязки опознаков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районах со сложными физико-географическими условиями</a:t>
            </a: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6078" y="820029"/>
            <a:ext cx="10805922" cy="5320537"/>
            <a:chOff x="1386078" y="775716"/>
            <a:chExt cx="10805922" cy="5320537"/>
          </a:xfrm>
        </p:grpSpPr>
        <p:sp>
          <p:nvSpPr>
            <p:cNvPr id="4" name="object 4"/>
            <p:cNvSpPr/>
            <p:nvPr/>
          </p:nvSpPr>
          <p:spPr>
            <a:xfrm>
              <a:off x="10696956" y="3293363"/>
              <a:ext cx="1494790" cy="2802890"/>
            </a:xfrm>
            <a:custGeom>
              <a:avLst/>
              <a:gdLst/>
              <a:ahLst/>
              <a:cxnLst/>
              <a:rect l="l" t="t" r="r" b="b"/>
              <a:pathLst>
                <a:path w="1494790" h="2802890">
                  <a:moveTo>
                    <a:pt x="723392" y="127"/>
                  </a:moveTo>
                  <a:lnTo>
                    <a:pt x="711962" y="0"/>
                  </a:lnTo>
                  <a:lnTo>
                    <a:pt x="690753" y="127"/>
                  </a:lnTo>
                  <a:lnTo>
                    <a:pt x="723392" y="127"/>
                  </a:lnTo>
                  <a:close/>
                </a:path>
                <a:path w="1494790" h="2802890">
                  <a:moveTo>
                    <a:pt x="726948" y="254"/>
                  </a:moveTo>
                  <a:lnTo>
                    <a:pt x="330962" y="0"/>
                  </a:lnTo>
                  <a:lnTo>
                    <a:pt x="74041" y="254"/>
                  </a:lnTo>
                  <a:lnTo>
                    <a:pt x="726948" y="254"/>
                  </a:lnTo>
                  <a:close/>
                </a:path>
                <a:path w="1494790" h="2802890">
                  <a:moveTo>
                    <a:pt x="1494790" y="2027301"/>
                  </a:moveTo>
                  <a:lnTo>
                    <a:pt x="1490853" y="2027301"/>
                  </a:lnTo>
                  <a:lnTo>
                    <a:pt x="1447927" y="2024380"/>
                  </a:lnTo>
                  <a:lnTo>
                    <a:pt x="1405382" y="2018919"/>
                  </a:lnTo>
                  <a:lnTo>
                    <a:pt x="1354963" y="2009267"/>
                  </a:lnTo>
                  <a:lnTo>
                    <a:pt x="1306322" y="1997202"/>
                  </a:lnTo>
                  <a:lnTo>
                    <a:pt x="1259459" y="1982470"/>
                  </a:lnTo>
                  <a:lnTo>
                    <a:pt x="1214501" y="1965198"/>
                  </a:lnTo>
                  <a:lnTo>
                    <a:pt x="1171321" y="1945513"/>
                  </a:lnTo>
                  <a:lnTo>
                    <a:pt x="1129919" y="1923161"/>
                  </a:lnTo>
                  <a:lnTo>
                    <a:pt x="1090295" y="1898396"/>
                  </a:lnTo>
                  <a:lnTo>
                    <a:pt x="1052576" y="1870964"/>
                  </a:lnTo>
                  <a:lnTo>
                    <a:pt x="1016508" y="1841119"/>
                  </a:lnTo>
                  <a:lnTo>
                    <a:pt x="982345" y="1808734"/>
                  </a:lnTo>
                  <a:lnTo>
                    <a:pt x="950087" y="1773809"/>
                  </a:lnTo>
                  <a:lnTo>
                    <a:pt x="919480" y="1736344"/>
                  </a:lnTo>
                  <a:lnTo>
                    <a:pt x="890651" y="1696466"/>
                  </a:lnTo>
                  <a:lnTo>
                    <a:pt x="863727" y="1654048"/>
                  </a:lnTo>
                  <a:lnTo>
                    <a:pt x="838581" y="1609217"/>
                  </a:lnTo>
                  <a:lnTo>
                    <a:pt x="815975" y="1562354"/>
                  </a:lnTo>
                  <a:lnTo>
                    <a:pt x="796798" y="1514475"/>
                  </a:lnTo>
                  <a:lnTo>
                    <a:pt x="781304" y="1465326"/>
                  </a:lnTo>
                  <a:lnTo>
                    <a:pt x="769874" y="1415161"/>
                  </a:lnTo>
                  <a:lnTo>
                    <a:pt x="762762" y="1363726"/>
                  </a:lnTo>
                  <a:lnTo>
                    <a:pt x="760349" y="1311402"/>
                  </a:lnTo>
                  <a:lnTo>
                    <a:pt x="760222" y="900430"/>
                  </a:lnTo>
                  <a:lnTo>
                    <a:pt x="760476" y="42164"/>
                  </a:lnTo>
                  <a:lnTo>
                    <a:pt x="760222" y="29972"/>
                  </a:lnTo>
                  <a:lnTo>
                    <a:pt x="733044" y="381"/>
                  </a:lnTo>
                  <a:lnTo>
                    <a:pt x="74041" y="254"/>
                  </a:lnTo>
                  <a:lnTo>
                    <a:pt x="31623" y="0"/>
                  </a:lnTo>
                  <a:lnTo>
                    <a:pt x="10541" y="5588"/>
                  </a:lnTo>
                  <a:lnTo>
                    <a:pt x="3302" y="26670"/>
                  </a:lnTo>
                  <a:lnTo>
                    <a:pt x="2540" y="72644"/>
                  </a:lnTo>
                  <a:lnTo>
                    <a:pt x="889" y="1180211"/>
                  </a:lnTo>
                  <a:lnTo>
                    <a:pt x="127" y="1232027"/>
                  </a:lnTo>
                  <a:lnTo>
                    <a:pt x="0" y="1285621"/>
                  </a:lnTo>
                  <a:lnTo>
                    <a:pt x="1524" y="1338961"/>
                  </a:lnTo>
                  <a:lnTo>
                    <a:pt x="4699" y="1392174"/>
                  </a:lnTo>
                  <a:lnTo>
                    <a:pt x="9652" y="1445133"/>
                  </a:lnTo>
                  <a:lnTo>
                    <a:pt x="16383" y="1497965"/>
                  </a:lnTo>
                  <a:lnTo>
                    <a:pt x="24892" y="1550543"/>
                  </a:lnTo>
                  <a:lnTo>
                    <a:pt x="35306" y="1602867"/>
                  </a:lnTo>
                  <a:lnTo>
                    <a:pt x="47498" y="1654937"/>
                  </a:lnTo>
                  <a:lnTo>
                    <a:pt x="59944" y="1700784"/>
                  </a:lnTo>
                  <a:lnTo>
                    <a:pt x="73533" y="1745996"/>
                  </a:lnTo>
                  <a:lnTo>
                    <a:pt x="88646" y="1790573"/>
                  </a:lnTo>
                  <a:lnTo>
                    <a:pt x="104902" y="1834388"/>
                  </a:lnTo>
                  <a:lnTo>
                    <a:pt x="122428" y="1877695"/>
                  </a:lnTo>
                  <a:lnTo>
                    <a:pt x="141224" y="1920113"/>
                  </a:lnTo>
                  <a:lnTo>
                    <a:pt x="161290" y="1962023"/>
                  </a:lnTo>
                  <a:lnTo>
                    <a:pt x="182499" y="2003044"/>
                  </a:lnTo>
                  <a:lnTo>
                    <a:pt x="204851" y="2043303"/>
                  </a:lnTo>
                  <a:lnTo>
                    <a:pt x="228346" y="2082800"/>
                  </a:lnTo>
                  <a:lnTo>
                    <a:pt x="252984" y="2121535"/>
                  </a:lnTo>
                  <a:lnTo>
                    <a:pt x="278638" y="2159381"/>
                  </a:lnTo>
                  <a:lnTo>
                    <a:pt x="305435" y="2196465"/>
                  </a:lnTo>
                  <a:lnTo>
                    <a:pt x="333375" y="2232533"/>
                  </a:lnTo>
                  <a:lnTo>
                    <a:pt x="362204" y="2267839"/>
                  </a:lnTo>
                  <a:lnTo>
                    <a:pt x="392049" y="2302116"/>
                  </a:lnTo>
                  <a:lnTo>
                    <a:pt x="422910" y="2335504"/>
                  </a:lnTo>
                  <a:lnTo>
                    <a:pt x="454787" y="2367927"/>
                  </a:lnTo>
                  <a:lnTo>
                    <a:pt x="487553" y="2399373"/>
                  </a:lnTo>
                  <a:lnTo>
                    <a:pt x="521208" y="2429814"/>
                  </a:lnTo>
                  <a:lnTo>
                    <a:pt x="555625" y="2459228"/>
                  </a:lnTo>
                  <a:lnTo>
                    <a:pt x="591058" y="2487587"/>
                  </a:lnTo>
                  <a:lnTo>
                    <a:pt x="627253" y="2514879"/>
                  </a:lnTo>
                  <a:lnTo>
                    <a:pt x="664337" y="2541079"/>
                  </a:lnTo>
                  <a:lnTo>
                    <a:pt x="702056" y="2566162"/>
                  </a:lnTo>
                  <a:lnTo>
                    <a:pt x="740664" y="2590114"/>
                  </a:lnTo>
                  <a:lnTo>
                    <a:pt x="780034" y="2612898"/>
                  </a:lnTo>
                  <a:lnTo>
                    <a:pt x="820039" y="2634513"/>
                  </a:lnTo>
                  <a:lnTo>
                    <a:pt x="860806" y="2654922"/>
                  </a:lnTo>
                  <a:lnTo>
                    <a:pt x="902208" y="2674112"/>
                  </a:lnTo>
                  <a:lnTo>
                    <a:pt x="944245" y="2692057"/>
                  </a:lnTo>
                  <a:lnTo>
                    <a:pt x="986790" y="2708732"/>
                  </a:lnTo>
                  <a:lnTo>
                    <a:pt x="1030097" y="2724112"/>
                  </a:lnTo>
                  <a:lnTo>
                    <a:pt x="1073912" y="2738196"/>
                  </a:lnTo>
                  <a:lnTo>
                    <a:pt x="1118235" y="2750934"/>
                  </a:lnTo>
                  <a:lnTo>
                    <a:pt x="1163193" y="2762326"/>
                  </a:lnTo>
                  <a:lnTo>
                    <a:pt x="1208532" y="2772346"/>
                  </a:lnTo>
                  <a:lnTo>
                    <a:pt x="1254506" y="2780957"/>
                  </a:lnTo>
                  <a:lnTo>
                    <a:pt x="1300734" y="2788158"/>
                  </a:lnTo>
                  <a:lnTo>
                    <a:pt x="1347597" y="2793911"/>
                  </a:lnTo>
                  <a:lnTo>
                    <a:pt x="1394714" y="2798203"/>
                  </a:lnTo>
                  <a:lnTo>
                    <a:pt x="1442212" y="2801010"/>
                  </a:lnTo>
                  <a:lnTo>
                    <a:pt x="1490091" y="2802318"/>
                  </a:lnTo>
                  <a:lnTo>
                    <a:pt x="1494790" y="2802293"/>
                  </a:lnTo>
                  <a:lnTo>
                    <a:pt x="1494790" y="2027301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06100" y="1776983"/>
              <a:ext cx="1485900" cy="3046730"/>
            </a:xfrm>
            <a:custGeom>
              <a:avLst/>
              <a:gdLst/>
              <a:ahLst/>
              <a:cxnLst/>
              <a:rect l="l" t="t" r="r" b="b"/>
              <a:pathLst>
                <a:path w="1485900" h="3046729">
                  <a:moveTo>
                    <a:pt x="495807" y="0"/>
                  </a:moveTo>
                  <a:lnTo>
                    <a:pt x="487933" y="3048"/>
                  </a:lnTo>
                  <a:lnTo>
                    <a:pt x="477774" y="11556"/>
                  </a:lnTo>
                  <a:lnTo>
                    <a:pt x="473455" y="15620"/>
                  </a:lnTo>
                  <a:lnTo>
                    <a:pt x="469265" y="20065"/>
                  </a:lnTo>
                  <a:lnTo>
                    <a:pt x="19811" y="475361"/>
                  </a:lnTo>
                  <a:lnTo>
                    <a:pt x="14350" y="481329"/>
                  </a:lnTo>
                  <a:lnTo>
                    <a:pt x="8635" y="487044"/>
                  </a:lnTo>
                  <a:lnTo>
                    <a:pt x="2667" y="494664"/>
                  </a:lnTo>
                  <a:lnTo>
                    <a:pt x="0" y="502412"/>
                  </a:lnTo>
                  <a:lnTo>
                    <a:pt x="1270" y="510413"/>
                  </a:lnTo>
                  <a:lnTo>
                    <a:pt x="6857" y="518667"/>
                  </a:lnTo>
                  <a:lnTo>
                    <a:pt x="25780" y="538226"/>
                  </a:lnTo>
                  <a:lnTo>
                    <a:pt x="1082675" y="1607312"/>
                  </a:lnTo>
                  <a:lnTo>
                    <a:pt x="1112647" y="1636649"/>
                  </a:lnTo>
                  <a:lnTo>
                    <a:pt x="1125601" y="1653666"/>
                  </a:lnTo>
                  <a:lnTo>
                    <a:pt x="1128268" y="1675129"/>
                  </a:lnTo>
                  <a:lnTo>
                    <a:pt x="1127759" y="1718055"/>
                  </a:lnTo>
                  <a:lnTo>
                    <a:pt x="1127886" y="2993263"/>
                  </a:lnTo>
                  <a:lnTo>
                    <a:pt x="1133602" y="3039745"/>
                  </a:lnTo>
                  <a:lnTo>
                    <a:pt x="1181100" y="3046476"/>
                  </a:lnTo>
                  <a:lnTo>
                    <a:pt x="1485519" y="3046348"/>
                  </a:lnTo>
                  <a:lnTo>
                    <a:pt x="1485519" y="991742"/>
                  </a:lnTo>
                  <a:lnTo>
                    <a:pt x="1480693" y="987298"/>
                  </a:lnTo>
                  <a:lnTo>
                    <a:pt x="1465452" y="972312"/>
                  </a:lnTo>
                  <a:lnTo>
                    <a:pt x="524764" y="21462"/>
                  </a:lnTo>
                  <a:lnTo>
                    <a:pt x="512825" y="9778"/>
                  </a:lnTo>
                  <a:lnTo>
                    <a:pt x="503554" y="2286"/>
                  </a:lnTo>
                  <a:lnTo>
                    <a:pt x="495807" y="0"/>
                  </a:lnTo>
                  <a:close/>
                </a:path>
              </a:pathLst>
            </a:custGeom>
            <a:solidFill>
              <a:srgbClr val="215097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58955" y="1267714"/>
              <a:ext cx="732790" cy="995044"/>
            </a:xfrm>
            <a:custGeom>
              <a:avLst/>
              <a:gdLst/>
              <a:ahLst/>
              <a:cxnLst/>
              <a:rect l="l" t="t" r="r" b="b"/>
              <a:pathLst>
                <a:path w="732790" h="995044">
                  <a:moveTo>
                    <a:pt x="247776" y="0"/>
                  </a:moveTo>
                  <a:lnTo>
                    <a:pt x="240157" y="2921"/>
                  </a:lnTo>
                  <a:lnTo>
                    <a:pt x="230377" y="11684"/>
                  </a:lnTo>
                  <a:lnTo>
                    <a:pt x="2540" y="243586"/>
                  </a:lnTo>
                  <a:lnTo>
                    <a:pt x="2413" y="248285"/>
                  </a:lnTo>
                  <a:lnTo>
                    <a:pt x="0" y="255143"/>
                  </a:lnTo>
                  <a:lnTo>
                    <a:pt x="732663" y="995045"/>
                  </a:lnTo>
                  <a:lnTo>
                    <a:pt x="732663" y="242570"/>
                  </a:lnTo>
                  <a:lnTo>
                    <a:pt x="495680" y="242570"/>
                  </a:lnTo>
                  <a:lnTo>
                    <a:pt x="452754" y="200787"/>
                  </a:lnTo>
                  <a:lnTo>
                    <a:pt x="264922" y="11049"/>
                  </a:lnTo>
                  <a:lnTo>
                    <a:pt x="255397" y="2666"/>
                  </a:lnTo>
                  <a:lnTo>
                    <a:pt x="247776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4637" y="1275461"/>
              <a:ext cx="236982" cy="2348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60225" y="775716"/>
              <a:ext cx="231775" cy="471805"/>
            </a:xfrm>
            <a:custGeom>
              <a:avLst/>
              <a:gdLst/>
              <a:ahLst/>
              <a:cxnLst/>
              <a:rect l="l" t="t" r="r" b="b"/>
              <a:pathLst>
                <a:path w="231775" h="471805">
                  <a:moveTo>
                    <a:pt x="231394" y="0"/>
                  </a:moveTo>
                  <a:lnTo>
                    <a:pt x="190880" y="37846"/>
                  </a:lnTo>
                  <a:lnTo>
                    <a:pt x="149098" y="78739"/>
                  </a:lnTo>
                  <a:lnTo>
                    <a:pt x="104394" y="123571"/>
                  </a:lnTo>
                  <a:lnTo>
                    <a:pt x="61595" y="167639"/>
                  </a:lnTo>
                  <a:lnTo>
                    <a:pt x="25273" y="206375"/>
                  </a:lnTo>
                  <a:lnTo>
                    <a:pt x="0" y="235076"/>
                  </a:lnTo>
                  <a:lnTo>
                    <a:pt x="29336" y="267081"/>
                  </a:lnTo>
                  <a:lnTo>
                    <a:pt x="59690" y="298196"/>
                  </a:lnTo>
                  <a:lnTo>
                    <a:pt x="90550" y="328930"/>
                  </a:lnTo>
                  <a:lnTo>
                    <a:pt x="231394" y="471550"/>
                  </a:lnTo>
                  <a:lnTo>
                    <a:pt x="231394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6078" y="1026414"/>
              <a:ext cx="6343015" cy="1003300"/>
            </a:xfrm>
            <a:custGeom>
              <a:avLst/>
              <a:gdLst/>
              <a:ahLst/>
              <a:cxnLst/>
              <a:rect l="l" t="t" r="r" b="b"/>
              <a:pathLst>
                <a:path w="6343015" h="1003300">
                  <a:moveTo>
                    <a:pt x="0" y="167132"/>
                  </a:moveTo>
                  <a:lnTo>
                    <a:pt x="5968" y="122693"/>
                  </a:lnTo>
                  <a:lnTo>
                    <a:pt x="22812" y="82766"/>
                  </a:lnTo>
                  <a:lnTo>
                    <a:pt x="48942" y="48942"/>
                  </a:lnTo>
                  <a:lnTo>
                    <a:pt x="82766" y="22812"/>
                  </a:lnTo>
                  <a:lnTo>
                    <a:pt x="122693" y="5968"/>
                  </a:lnTo>
                  <a:lnTo>
                    <a:pt x="167131" y="0"/>
                  </a:lnTo>
                  <a:lnTo>
                    <a:pt x="6175756" y="0"/>
                  </a:lnTo>
                  <a:lnTo>
                    <a:pt x="6220194" y="5968"/>
                  </a:lnTo>
                  <a:lnTo>
                    <a:pt x="6260121" y="22812"/>
                  </a:lnTo>
                  <a:lnTo>
                    <a:pt x="6293945" y="48942"/>
                  </a:lnTo>
                  <a:lnTo>
                    <a:pt x="6320075" y="82766"/>
                  </a:lnTo>
                  <a:lnTo>
                    <a:pt x="6336919" y="122693"/>
                  </a:lnTo>
                  <a:lnTo>
                    <a:pt x="6342888" y="167132"/>
                  </a:lnTo>
                  <a:lnTo>
                    <a:pt x="6342888" y="835660"/>
                  </a:lnTo>
                  <a:lnTo>
                    <a:pt x="6336919" y="880098"/>
                  </a:lnTo>
                  <a:lnTo>
                    <a:pt x="6320075" y="920025"/>
                  </a:lnTo>
                  <a:lnTo>
                    <a:pt x="6293945" y="953849"/>
                  </a:lnTo>
                  <a:lnTo>
                    <a:pt x="6260121" y="979979"/>
                  </a:lnTo>
                  <a:lnTo>
                    <a:pt x="6220194" y="996823"/>
                  </a:lnTo>
                  <a:lnTo>
                    <a:pt x="6175756" y="1002791"/>
                  </a:lnTo>
                  <a:lnTo>
                    <a:pt x="167131" y="1002791"/>
                  </a:lnTo>
                  <a:lnTo>
                    <a:pt x="122693" y="996823"/>
                  </a:lnTo>
                  <a:lnTo>
                    <a:pt x="82766" y="979979"/>
                  </a:lnTo>
                  <a:lnTo>
                    <a:pt x="48942" y="953849"/>
                  </a:lnTo>
                  <a:lnTo>
                    <a:pt x="22812" y="920025"/>
                  </a:lnTo>
                  <a:lnTo>
                    <a:pt x="5968" y="880098"/>
                  </a:lnTo>
                  <a:lnTo>
                    <a:pt x="0" y="835660"/>
                  </a:lnTo>
                  <a:lnTo>
                    <a:pt x="0" y="16713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77453" y="1049908"/>
            <a:ext cx="569074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spc="-2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Использованы результаты ГНСС-наблюдений на непрерывно действующей геодезической сети в составе десяти пунктов и 45 векторов 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614657" y="6357357"/>
            <a:ext cx="2794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mtClean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rPr>
              <a:t>3</a:t>
            </a:fld>
            <a:endParaRPr sz="180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77453" y="1823155"/>
            <a:ext cx="5538347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>
              <a:lnSpc>
                <a:spcPct val="100000"/>
              </a:lnSpc>
              <a:spcBef>
                <a:spcPts val="100"/>
              </a:spcBef>
            </a:pPr>
            <a:r>
              <a:rPr sz="3000" spc="-4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Предмет</a:t>
            </a:r>
            <a:r>
              <a:rPr sz="3000" spc="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исследования</a:t>
            </a:r>
            <a:endParaRPr sz="3000" dirty="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lang="ru-RU" sz="2000" b="1" spc="-20" dirty="0">
                <a:latin typeface="Microsoft Sans Serif" panose="020B0604020202020204"/>
                <a:cs typeface="Microsoft Sans Serif" panose="020B0604020202020204"/>
              </a:rPr>
              <a:t>Обработке файлов этой сети методом позиционирования высокой (сантиметрового уровня) точности с использованием возможностей службы коррекции сервиса </a:t>
            </a:r>
            <a:r>
              <a:rPr lang="ru-RU" sz="2000" b="1" spc="-20" dirty="0" err="1">
                <a:latin typeface="Microsoft Sans Serif" panose="020B0604020202020204"/>
                <a:cs typeface="Microsoft Sans Serif" panose="020B0604020202020204"/>
              </a:rPr>
              <a:t>Trimble</a:t>
            </a:r>
            <a:r>
              <a:rPr lang="ru-RU" sz="2000" b="1" spc="-20" dirty="0">
                <a:latin typeface="Microsoft Sans Serif" panose="020B0604020202020204"/>
                <a:cs typeface="Microsoft Sans Serif" panose="020B0604020202020204"/>
              </a:rPr>
              <a:t> GNSS </a:t>
            </a:r>
            <a:r>
              <a:rPr lang="ru-RU" sz="2000" b="1" spc="-20" dirty="0" err="1">
                <a:latin typeface="Microsoft Sans Serif" panose="020B0604020202020204"/>
                <a:cs typeface="Microsoft Sans Serif" panose="020B0604020202020204"/>
              </a:rPr>
              <a:t>Correction</a:t>
            </a:r>
            <a:r>
              <a:rPr lang="ru-RU" sz="2000" b="1" spc="-20" dirty="0">
                <a:latin typeface="Microsoft Sans Serif" panose="020B0604020202020204"/>
                <a:cs typeface="Microsoft Sans Serif" panose="020B0604020202020204"/>
              </a:rPr>
              <a:t> Services позволила получить значения приращений координат векторных базовых линий и их средних квадратических отклонений. </a:t>
            </a:r>
          </a:p>
          <a:p>
            <a:pPr marL="12700" marR="5080">
              <a:lnSpc>
                <a:spcPct val="100000"/>
              </a:lnSpc>
            </a:pPr>
            <a:r>
              <a:rPr lang="ru-RU" sz="2000" b="1" spc="-20" dirty="0">
                <a:latin typeface="Microsoft Sans Serif" panose="020B0604020202020204"/>
                <a:cs typeface="Microsoft Sans Serif" panose="020B0604020202020204"/>
              </a:rPr>
              <a:t>Также значения приращений координат базовых линий были рассчитаны по двойным фазовым разностям в процессе обработки с использованием ПО </a:t>
            </a:r>
            <a:r>
              <a:rPr lang="ru-RU" sz="2000" b="1" spc="-20" dirty="0" err="1">
                <a:latin typeface="Microsoft Sans Serif" panose="020B0604020202020204"/>
                <a:cs typeface="Microsoft Sans Serif" panose="020B0604020202020204"/>
              </a:rPr>
              <a:t>Topcon</a:t>
            </a:r>
            <a:r>
              <a:rPr lang="ru-RU" sz="2000" b="1" spc="-20" dirty="0">
                <a:latin typeface="Microsoft Sans Serif" panose="020B0604020202020204"/>
                <a:cs typeface="Microsoft Sans Serif" panose="020B0604020202020204"/>
              </a:rPr>
              <a:t> Tools.</a:t>
            </a:r>
            <a:endParaRPr lang="ru-RU" sz="2000" b="1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89F7A5B2-E029-4E48-8817-B066987C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9C6337-D19C-4FE7-A95E-989DDDEAB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800"/>
            <a:ext cx="6095999" cy="52788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CE208B-EEE9-442C-A2D4-842E5AF5738E}"/>
              </a:ext>
            </a:extLst>
          </p:cNvPr>
          <p:cNvSpPr txBox="1"/>
          <p:nvPr/>
        </p:nvSpPr>
        <p:spPr>
          <a:xfrm>
            <a:off x="4038600" y="6343281"/>
            <a:ext cx="6133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Схема использованной ГНСС-сети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9717" y="34398"/>
            <a:ext cx="10226083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Оценка возможности использования метода PPP в процессе привязки опознаков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районах со сложными физико-географическими условиями</a:t>
            </a:r>
            <a:endParaRPr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6078" y="820029"/>
            <a:ext cx="10805922" cy="5320537"/>
            <a:chOff x="1386078" y="775716"/>
            <a:chExt cx="10805922" cy="5320537"/>
          </a:xfrm>
        </p:grpSpPr>
        <p:sp>
          <p:nvSpPr>
            <p:cNvPr id="4" name="object 4"/>
            <p:cNvSpPr/>
            <p:nvPr/>
          </p:nvSpPr>
          <p:spPr>
            <a:xfrm>
              <a:off x="10696956" y="3293363"/>
              <a:ext cx="1494790" cy="2802890"/>
            </a:xfrm>
            <a:custGeom>
              <a:avLst/>
              <a:gdLst/>
              <a:ahLst/>
              <a:cxnLst/>
              <a:rect l="l" t="t" r="r" b="b"/>
              <a:pathLst>
                <a:path w="1494790" h="2802890">
                  <a:moveTo>
                    <a:pt x="723392" y="127"/>
                  </a:moveTo>
                  <a:lnTo>
                    <a:pt x="711962" y="0"/>
                  </a:lnTo>
                  <a:lnTo>
                    <a:pt x="690753" y="127"/>
                  </a:lnTo>
                  <a:lnTo>
                    <a:pt x="723392" y="127"/>
                  </a:lnTo>
                  <a:close/>
                </a:path>
                <a:path w="1494790" h="2802890">
                  <a:moveTo>
                    <a:pt x="726948" y="254"/>
                  </a:moveTo>
                  <a:lnTo>
                    <a:pt x="330962" y="0"/>
                  </a:lnTo>
                  <a:lnTo>
                    <a:pt x="74041" y="254"/>
                  </a:lnTo>
                  <a:lnTo>
                    <a:pt x="726948" y="254"/>
                  </a:lnTo>
                  <a:close/>
                </a:path>
                <a:path w="1494790" h="2802890">
                  <a:moveTo>
                    <a:pt x="1494790" y="2027301"/>
                  </a:moveTo>
                  <a:lnTo>
                    <a:pt x="1490853" y="2027301"/>
                  </a:lnTo>
                  <a:lnTo>
                    <a:pt x="1447927" y="2024380"/>
                  </a:lnTo>
                  <a:lnTo>
                    <a:pt x="1405382" y="2018919"/>
                  </a:lnTo>
                  <a:lnTo>
                    <a:pt x="1354963" y="2009267"/>
                  </a:lnTo>
                  <a:lnTo>
                    <a:pt x="1306322" y="1997202"/>
                  </a:lnTo>
                  <a:lnTo>
                    <a:pt x="1259459" y="1982470"/>
                  </a:lnTo>
                  <a:lnTo>
                    <a:pt x="1214501" y="1965198"/>
                  </a:lnTo>
                  <a:lnTo>
                    <a:pt x="1171321" y="1945513"/>
                  </a:lnTo>
                  <a:lnTo>
                    <a:pt x="1129919" y="1923161"/>
                  </a:lnTo>
                  <a:lnTo>
                    <a:pt x="1090295" y="1898396"/>
                  </a:lnTo>
                  <a:lnTo>
                    <a:pt x="1052576" y="1870964"/>
                  </a:lnTo>
                  <a:lnTo>
                    <a:pt x="1016508" y="1841119"/>
                  </a:lnTo>
                  <a:lnTo>
                    <a:pt x="982345" y="1808734"/>
                  </a:lnTo>
                  <a:lnTo>
                    <a:pt x="950087" y="1773809"/>
                  </a:lnTo>
                  <a:lnTo>
                    <a:pt x="919480" y="1736344"/>
                  </a:lnTo>
                  <a:lnTo>
                    <a:pt x="890651" y="1696466"/>
                  </a:lnTo>
                  <a:lnTo>
                    <a:pt x="863727" y="1654048"/>
                  </a:lnTo>
                  <a:lnTo>
                    <a:pt x="838581" y="1609217"/>
                  </a:lnTo>
                  <a:lnTo>
                    <a:pt x="815975" y="1562354"/>
                  </a:lnTo>
                  <a:lnTo>
                    <a:pt x="796798" y="1514475"/>
                  </a:lnTo>
                  <a:lnTo>
                    <a:pt x="781304" y="1465326"/>
                  </a:lnTo>
                  <a:lnTo>
                    <a:pt x="769874" y="1415161"/>
                  </a:lnTo>
                  <a:lnTo>
                    <a:pt x="762762" y="1363726"/>
                  </a:lnTo>
                  <a:lnTo>
                    <a:pt x="760349" y="1311402"/>
                  </a:lnTo>
                  <a:lnTo>
                    <a:pt x="760222" y="900430"/>
                  </a:lnTo>
                  <a:lnTo>
                    <a:pt x="760476" y="42164"/>
                  </a:lnTo>
                  <a:lnTo>
                    <a:pt x="760222" y="29972"/>
                  </a:lnTo>
                  <a:lnTo>
                    <a:pt x="733044" y="381"/>
                  </a:lnTo>
                  <a:lnTo>
                    <a:pt x="74041" y="254"/>
                  </a:lnTo>
                  <a:lnTo>
                    <a:pt x="31623" y="0"/>
                  </a:lnTo>
                  <a:lnTo>
                    <a:pt x="10541" y="5588"/>
                  </a:lnTo>
                  <a:lnTo>
                    <a:pt x="3302" y="26670"/>
                  </a:lnTo>
                  <a:lnTo>
                    <a:pt x="2540" y="72644"/>
                  </a:lnTo>
                  <a:lnTo>
                    <a:pt x="889" y="1180211"/>
                  </a:lnTo>
                  <a:lnTo>
                    <a:pt x="127" y="1232027"/>
                  </a:lnTo>
                  <a:lnTo>
                    <a:pt x="0" y="1285621"/>
                  </a:lnTo>
                  <a:lnTo>
                    <a:pt x="1524" y="1338961"/>
                  </a:lnTo>
                  <a:lnTo>
                    <a:pt x="4699" y="1392174"/>
                  </a:lnTo>
                  <a:lnTo>
                    <a:pt x="9652" y="1445133"/>
                  </a:lnTo>
                  <a:lnTo>
                    <a:pt x="16383" y="1497965"/>
                  </a:lnTo>
                  <a:lnTo>
                    <a:pt x="24892" y="1550543"/>
                  </a:lnTo>
                  <a:lnTo>
                    <a:pt x="35306" y="1602867"/>
                  </a:lnTo>
                  <a:lnTo>
                    <a:pt x="47498" y="1654937"/>
                  </a:lnTo>
                  <a:lnTo>
                    <a:pt x="59944" y="1700784"/>
                  </a:lnTo>
                  <a:lnTo>
                    <a:pt x="73533" y="1745996"/>
                  </a:lnTo>
                  <a:lnTo>
                    <a:pt x="88646" y="1790573"/>
                  </a:lnTo>
                  <a:lnTo>
                    <a:pt x="104902" y="1834388"/>
                  </a:lnTo>
                  <a:lnTo>
                    <a:pt x="122428" y="1877695"/>
                  </a:lnTo>
                  <a:lnTo>
                    <a:pt x="141224" y="1920113"/>
                  </a:lnTo>
                  <a:lnTo>
                    <a:pt x="161290" y="1962023"/>
                  </a:lnTo>
                  <a:lnTo>
                    <a:pt x="182499" y="2003044"/>
                  </a:lnTo>
                  <a:lnTo>
                    <a:pt x="204851" y="2043303"/>
                  </a:lnTo>
                  <a:lnTo>
                    <a:pt x="228346" y="2082800"/>
                  </a:lnTo>
                  <a:lnTo>
                    <a:pt x="252984" y="2121535"/>
                  </a:lnTo>
                  <a:lnTo>
                    <a:pt x="278638" y="2159381"/>
                  </a:lnTo>
                  <a:lnTo>
                    <a:pt x="305435" y="2196465"/>
                  </a:lnTo>
                  <a:lnTo>
                    <a:pt x="333375" y="2232533"/>
                  </a:lnTo>
                  <a:lnTo>
                    <a:pt x="362204" y="2267839"/>
                  </a:lnTo>
                  <a:lnTo>
                    <a:pt x="392049" y="2302116"/>
                  </a:lnTo>
                  <a:lnTo>
                    <a:pt x="422910" y="2335504"/>
                  </a:lnTo>
                  <a:lnTo>
                    <a:pt x="454787" y="2367927"/>
                  </a:lnTo>
                  <a:lnTo>
                    <a:pt x="487553" y="2399373"/>
                  </a:lnTo>
                  <a:lnTo>
                    <a:pt x="521208" y="2429814"/>
                  </a:lnTo>
                  <a:lnTo>
                    <a:pt x="555625" y="2459228"/>
                  </a:lnTo>
                  <a:lnTo>
                    <a:pt x="591058" y="2487587"/>
                  </a:lnTo>
                  <a:lnTo>
                    <a:pt x="627253" y="2514879"/>
                  </a:lnTo>
                  <a:lnTo>
                    <a:pt x="664337" y="2541079"/>
                  </a:lnTo>
                  <a:lnTo>
                    <a:pt x="702056" y="2566162"/>
                  </a:lnTo>
                  <a:lnTo>
                    <a:pt x="740664" y="2590114"/>
                  </a:lnTo>
                  <a:lnTo>
                    <a:pt x="780034" y="2612898"/>
                  </a:lnTo>
                  <a:lnTo>
                    <a:pt x="820039" y="2634513"/>
                  </a:lnTo>
                  <a:lnTo>
                    <a:pt x="860806" y="2654922"/>
                  </a:lnTo>
                  <a:lnTo>
                    <a:pt x="902208" y="2674112"/>
                  </a:lnTo>
                  <a:lnTo>
                    <a:pt x="944245" y="2692057"/>
                  </a:lnTo>
                  <a:lnTo>
                    <a:pt x="986790" y="2708732"/>
                  </a:lnTo>
                  <a:lnTo>
                    <a:pt x="1030097" y="2724112"/>
                  </a:lnTo>
                  <a:lnTo>
                    <a:pt x="1073912" y="2738196"/>
                  </a:lnTo>
                  <a:lnTo>
                    <a:pt x="1118235" y="2750934"/>
                  </a:lnTo>
                  <a:lnTo>
                    <a:pt x="1163193" y="2762326"/>
                  </a:lnTo>
                  <a:lnTo>
                    <a:pt x="1208532" y="2772346"/>
                  </a:lnTo>
                  <a:lnTo>
                    <a:pt x="1254506" y="2780957"/>
                  </a:lnTo>
                  <a:lnTo>
                    <a:pt x="1300734" y="2788158"/>
                  </a:lnTo>
                  <a:lnTo>
                    <a:pt x="1347597" y="2793911"/>
                  </a:lnTo>
                  <a:lnTo>
                    <a:pt x="1394714" y="2798203"/>
                  </a:lnTo>
                  <a:lnTo>
                    <a:pt x="1442212" y="2801010"/>
                  </a:lnTo>
                  <a:lnTo>
                    <a:pt x="1490091" y="2802318"/>
                  </a:lnTo>
                  <a:lnTo>
                    <a:pt x="1494790" y="2802293"/>
                  </a:lnTo>
                  <a:lnTo>
                    <a:pt x="1494790" y="2027301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06100" y="1776983"/>
              <a:ext cx="1485900" cy="3046730"/>
            </a:xfrm>
            <a:custGeom>
              <a:avLst/>
              <a:gdLst/>
              <a:ahLst/>
              <a:cxnLst/>
              <a:rect l="l" t="t" r="r" b="b"/>
              <a:pathLst>
                <a:path w="1485900" h="3046729">
                  <a:moveTo>
                    <a:pt x="495807" y="0"/>
                  </a:moveTo>
                  <a:lnTo>
                    <a:pt x="487933" y="3048"/>
                  </a:lnTo>
                  <a:lnTo>
                    <a:pt x="477774" y="11556"/>
                  </a:lnTo>
                  <a:lnTo>
                    <a:pt x="473455" y="15620"/>
                  </a:lnTo>
                  <a:lnTo>
                    <a:pt x="469265" y="20065"/>
                  </a:lnTo>
                  <a:lnTo>
                    <a:pt x="19811" y="475361"/>
                  </a:lnTo>
                  <a:lnTo>
                    <a:pt x="14350" y="481329"/>
                  </a:lnTo>
                  <a:lnTo>
                    <a:pt x="8635" y="487044"/>
                  </a:lnTo>
                  <a:lnTo>
                    <a:pt x="2667" y="494664"/>
                  </a:lnTo>
                  <a:lnTo>
                    <a:pt x="0" y="502412"/>
                  </a:lnTo>
                  <a:lnTo>
                    <a:pt x="1270" y="510413"/>
                  </a:lnTo>
                  <a:lnTo>
                    <a:pt x="6857" y="518667"/>
                  </a:lnTo>
                  <a:lnTo>
                    <a:pt x="25780" y="538226"/>
                  </a:lnTo>
                  <a:lnTo>
                    <a:pt x="1082675" y="1607312"/>
                  </a:lnTo>
                  <a:lnTo>
                    <a:pt x="1112647" y="1636649"/>
                  </a:lnTo>
                  <a:lnTo>
                    <a:pt x="1125601" y="1653666"/>
                  </a:lnTo>
                  <a:lnTo>
                    <a:pt x="1128268" y="1675129"/>
                  </a:lnTo>
                  <a:lnTo>
                    <a:pt x="1127759" y="1718055"/>
                  </a:lnTo>
                  <a:lnTo>
                    <a:pt x="1127886" y="2993263"/>
                  </a:lnTo>
                  <a:lnTo>
                    <a:pt x="1133602" y="3039745"/>
                  </a:lnTo>
                  <a:lnTo>
                    <a:pt x="1181100" y="3046476"/>
                  </a:lnTo>
                  <a:lnTo>
                    <a:pt x="1485519" y="3046348"/>
                  </a:lnTo>
                  <a:lnTo>
                    <a:pt x="1485519" y="991742"/>
                  </a:lnTo>
                  <a:lnTo>
                    <a:pt x="1480693" y="987298"/>
                  </a:lnTo>
                  <a:lnTo>
                    <a:pt x="1465452" y="972312"/>
                  </a:lnTo>
                  <a:lnTo>
                    <a:pt x="524764" y="21462"/>
                  </a:lnTo>
                  <a:lnTo>
                    <a:pt x="512825" y="9778"/>
                  </a:lnTo>
                  <a:lnTo>
                    <a:pt x="503554" y="2286"/>
                  </a:lnTo>
                  <a:lnTo>
                    <a:pt x="495807" y="0"/>
                  </a:lnTo>
                  <a:close/>
                </a:path>
              </a:pathLst>
            </a:custGeom>
            <a:solidFill>
              <a:srgbClr val="215097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58955" y="1267714"/>
              <a:ext cx="732790" cy="995044"/>
            </a:xfrm>
            <a:custGeom>
              <a:avLst/>
              <a:gdLst/>
              <a:ahLst/>
              <a:cxnLst/>
              <a:rect l="l" t="t" r="r" b="b"/>
              <a:pathLst>
                <a:path w="732790" h="995044">
                  <a:moveTo>
                    <a:pt x="247776" y="0"/>
                  </a:moveTo>
                  <a:lnTo>
                    <a:pt x="240157" y="2921"/>
                  </a:lnTo>
                  <a:lnTo>
                    <a:pt x="230377" y="11684"/>
                  </a:lnTo>
                  <a:lnTo>
                    <a:pt x="2540" y="243586"/>
                  </a:lnTo>
                  <a:lnTo>
                    <a:pt x="2413" y="248285"/>
                  </a:lnTo>
                  <a:lnTo>
                    <a:pt x="0" y="255143"/>
                  </a:lnTo>
                  <a:lnTo>
                    <a:pt x="732663" y="995045"/>
                  </a:lnTo>
                  <a:lnTo>
                    <a:pt x="732663" y="242570"/>
                  </a:lnTo>
                  <a:lnTo>
                    <a:pt x="495680" y="242570"/>
                  </a:lnTo>
                  <a:lnTo>
                    <a:pt x="452754" y="200787"/>
                  </a:lnTo>
                  <a:lnTo>
                    <a:pt x="264922" y="11049"/>
                  </a:lnTo>
                  <a:lnTo>
                    <a:pt x="255397" y="2666"/>
                  </a:lnTo>
                  <a:lnTo>
                    <a:pt x="247776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54637" y="1275461"/>
              <a:ext cx="236982" cy="2348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60225" y="775716"/>
              <a:ext cx="231775" cy="471805"/>
            </a:xfrm>
            <a:custGeom>
              <a:avLst/>
              <a:gdLst/>
              <a:ahLst/>
              <a:cxnLst/>
              <a:rect l="l" t="t" r="r" b="b"/>
              <a:pathLst>
                <a:path w="231775" h="471805">
                  <a:moveTo>
                    <a:pt x="231394" y="0"/>
                  </a:moveTo>
                  <a:lnTo>
                    <a:pt x="190880" y="37846"/>
                  </a:lnTo>
                  <a:lnTo>
                    <a:pt x="149098" y="78739"/>
                  </a:lnTo>
                  <a:lnTo>
                    <a:pt x="104394" y="123571"/>
                  </a:lnTo>
                  <a:lnTo>
                    <a:pt x="61595" y="167639"/>
                  </a:lnTo>
                  <a:lnTo>
                    <a:pt x="25273" y="206375"/>
                  </a:lnTo>
                  <a:lnTo>
                    <a:pt x="0" y="235076"/>
                  </a:lnTo>
                  <a:lnTo>
                    <a:pt x="29336" y="267081"/>
                  </a:lnTo>
                  <a:lnTo>
                    <a:pt x="59690" y="298196"/>
                  </a:lnTo>
                  <a:lnTo>
                    <a:pt x="90550" y="328930"/>
                  </a:lnTo>
                  <a:lnTo>
                    <a:pt x="231394" y="471550"/>
                  </a:lnTo>
                  <a:lnTo>
                    <a:pt x="231394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6078" y="1026414"/>
              <a:ext cx="6343015" cy="1003300"/>
            </a:xfrm>
            <a:custGeom>
              <a:avLst/>
              <a:gdLst/>
              <a:ahLst/>
              <a:cxnLst/>
              <a:rect l="l" t="t" r="r" b="b"/>
              <a:pathLst>
                <a:path w="6343015" h="1003300">
                  <a:moveTo>
                    <a:pt x="0" y="167132"/>
                  </a:moveTo>
                  <a:lnTo>
                    <a:pt x="5968" y="122693"/>
                  </a:lnTo>
                  <a:lnTo>
                    <a:pt x="22812" y="82766"/>
                  </a:lnTo>
                  <a:lnTo>
                    <a:pt x="48942" y="48942"/>
                  </a:lnTo>
                  <a:lnTo>
                    <a:pt x="82766" y="22812"/>
                  </a:lnTo>
                  <a:lnTo>
                    <a:pt x="122693" y="5968"/>
                  </a:lnTo>
                  <a:lnTo>
                    <a:pt x="167131" y="0"/>
                  </a:lnTo>
                  <a:lnTo>
                    <a:pt x="6175756" y="0"/>
                  </a:lnTo>
                  <a:lnTo>
                    <a:pt x="6220194" y="5968"/>
                  </a:lnTo>
                  <a:lnTo>
                    <a:pt x="6260121" y="22812"/>
                  </a:lnTo>
                  <a:lnTo>
                    <a:pt x="6293945" y="48942"/>
                  </a:lnTo>
                  <a:lnTo>
                    <a:pt x="6320075" y="82766"/>
                  </a:lnTo>
                  <a:lnTo>
                    <a:pt x="6336919" y="122693"/>
                  </a:lnTo>
                  <a:lnTo>
                    <a:pt x="6342888" y="167132"/>
                  </a:lnTo>
                  <a:lnTo>
                    <a:pt x="6342888" y="835660"/>
                  </a:lnTo>
                  <a:lnTo>
                    <a:pt x="6336919" y="880098"/>
                  </a:lnTo>
                  <a:lnTo>
                    <a:pt x="6320075" y="920025"/>
                  </a:lnTo>
                  <a:lnTo>
                    <a:pt x="6293945" y="953849"/>
                  </a:lnTo>
                  <a:lnTo>
                    <a:pt x="6260121" y="979979"/>
                  </a:lnTo>
                  <a:lnTo>
                    <a:pt x="6220194" y="996823"/>
                  </a:lnTo>
                  <a:lnTo>
                    <a:pt x="6175756" y="1002791"/>
                  </a:lnTo>
                  <a:lnTo>
                    <a:pt x="167131" y="1002791"/>
                  </a:lnTo>
                  <a:lnTo>
                    <a:pt x="122693" y="996823"/>
                  </a:lnTo>
                  <a:lnTo>
                    <a:pt x="82766" y="979979"/>
                  </a:lnTo>
                  <a:lnTo>
                    <a:pt x="48942" y="953849"/>
                  </a:lnTo>
                  <a:lnTo>
                    <a:pt x="22812" y="920025"/>
                  </a:lnTo>
                  <a:lnTo>
                    <a:pt x="5968" y="880098"/>
                  </a:lnTo>
                  <a:lnTo>
                    <a:pt x="0" y="835660"/>
                  </a:lnTo>
                  <a:lnTo>
                    <a:pt x="0" y="16713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614657" y="6357357"/>
            <a:ext cx="2794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mtClean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rPr>
              <a:t>4</a:t>
            </a:fld>
            <a:endParaRPr sz="180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54222" y="4414816"/>
            <a:ext cx="5800135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>
              <a:lnSpc>
                <a:spcPct val="100000"/>
              </a:lnSpc>
              <a:spcBef>
                <a:spcPts val="100"/>
              </a:spcBef>
            </a:pPr>
            <a:r>
              <a:rPr sz="3000" spc="-4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Предмет</a:t>
            </a:r>
            <a:r>
              <a:rPr sz="3000" spc="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исследования</a:t>
            </a:r>
            <a:endParaRPr sz="3000" dirty="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lang="ru-RU" sz="2000" b="1" spc="-20" dirty="0">
                <a:latin typeface="Microsoft Sans Serif" panose="020B0604020202020204"/>
                <a:cs typeface="Microsoft Sans Serif" panose="020B0604020202020204"/>
              </a:rPr>
              <a:t>Служба коррекции сервиса </a:t>
            </a:r>
            <a:r>
              <a:rPr lang="ru-RU" sz="2000" b="1" spc="-20" dirty="0" err="1">
                <a:latin typeface="Microsoft Sans Serif" panose="020B0604020202020204"/>
                <a:cs typeface="Microsoft Sans Serif" panose="020B0604020202020204"/>
              </a:rPr>
              <a:t>Trimble</a:t>
            </a:r>
            <a:r>
              <a:rPr lang="ru-RU" sz="2000" b="1" spc="-20" dirty="0">
                <a:latin typeface="Microsoft Sans Serif" panose="020B0604020202020204"/>
                <a:cs typeface="Microsoft Sans Serif" panose="020B0604020202020204"/>
              </a:rPr>
              <a:t> GNSS </a:t>
            </a:r>
            <a:r>
              <a:rPr lang="ru-RU" sz="2000" b="1" spc="-20" dirty="0" err="1">
                <a:latin typeface="Microsoft Sans Serif" panose="020B0604020202020204"/>
                <a:cs typeface="Microsoft Sans Serif" panose="020B0604020202020204"/>
              </a:rPr>
              <a:t>Correction</a:t>
            </a:r>
            <a:r>
              <a:rPr lang="ru-RU" sz="2000" b="1" spc="-20" dirty="0">
                <a:latin typeface="Microsoft Sans Serif" panose="020B0604020202020204"/>
                <a:cs typeface="Microsoft Sans Serif" panose="020B0604020202020204"/>
              </a:rPr>
              <a:t> Services для обработки файлов, получаемых на непрерывно действующей геодезической сети. </a:t>
            </a:r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89F7A5B2-E029-4E48-8817-B066987C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99CB6A9-FB66-4519-A81F-970885AA2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66107"/>
              </p:ext>
            </p:extLst>
          </p:nvPr>
        </p:nvGraphicFramePr>
        <p:xfrm>
          <a:off x="-8935" y="786475"/>
          <a:ext cx="5800135" cy="688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935" y="786475"/>
                        <a:ext cx="5800135" cy="6887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A3DC6F-3073-44B8-A626-0513BCA3B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043" y="892390"/>
            <a:ext cx="5996924" cy="285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6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28600"/>
            <a:ext cx="887145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lang="ru-RU"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равнение метода РРР с методом относительных наблюдений</a:t>
            </a:r>
            <a:endParaRPr spc="-1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96956" y="775716"/>
            <a:ext cx="1494790" cy="5320030"/>
            <a:chOff x="10696956" y="775716"/>
            <a:chExt cx="1494790" cy="5320030"/>
          </a:xfrm>
        </p:grpSpPr>
        <p:sp>
          <p:nvSpPr>
            <p:cNvPr id="4" name="object 4"/>
            <p:cNvSpPr/>
            <p:nvPr/>
          </p:nvSpPr>
          <p:spPr>
            <a:xfrm>
              <a:off x="10696956" y="3293363"/>
              <a:ext cx="1494790" cy="2802890"/>
            </a:xfrm>
            <a:custGeom>
              <a:avLst/>
              <a:gdLst/>
              <a:ahLst/>
              <a:cxnLst/>
              <a:rect l="l" t="t" r="r" b="b"/>
              <a:pathLst>
                <a:path w="1494790" h="2802890">
                  <a:moveTo>
                    <a:pt x="723392" y="127"/>
                  </a:moveTo>
                  <a:lnTo>
                    <a:pt x="711962" y="0"/>
                  </a:lnTo>
                  <a:lnTo>
                    <a:pt x="690753" y="127"/>
                  </a:lnTo>
                  <a:lnTo>
                    <a:pt x="723392" y="127"/>
                  </a:lnTo>
                  <a:close/>
                </a:path>
                <a:path w="1494790" h="2802890">
                  <a:moveTo>
                    <a:pt x="726948" y="254"/>
                  </a:moveTo>
                  <a:lnTo>
                    <a:pt x="330962" y="0"/>
                  </a:lnTo>
                  <a:lnTo>
                    <a:pt x="74041" y="254"/>
                  </a:lnTo>
                  <a:lnTo>
                    <a:pt x="726948" y="254"/>
                  </a:lnTo>
                  <a:close/>
                </a:path>
                <a:path w="1494790" h="2802890">
                  <a:moveTo>
                    <a:pt x="1494790" y="2027301"/>
                  </a:moveTo>
                  <a:lnTo>
                    <a:pt x="1490853" y="2027301"/>
                  </a:lnTo>
                  <a:lnTo>
                    <a:pt x="1447927" y="2024380"/>
                  </a:lnTo>
                  <a:lnTo>
                    <a:pt x="1405382" y="2018919"/>
                  </a:lnTo>
                  <a:lnTo>
                    <a:pt x="1354963" y="2009267"/>
                  </a:lnTo>
                  <a:lnTo>
                    <a:pt x="1306322" y="1997202"/>
                  </a:lnTo>
                  <a:lnTo>
                    <a:pt x="1259459" y="1982470"/>
                  </a:lnTo>
                  <a:lnTo>
                    <a:pt x="1214501" y="1965198"/>
                  </a:lnTo>
                  <a:lnTo>
                    <a:pt x="1171321" y="1945513"/>
                  </a:lnTo>
                  <a:lnTo>
                    <a:pt x="1129919" y="1923161"/>
                  </a:lnTo>
                  <a:lnTo>
                    <a:pt x="1090295" y="1898396"/>
                  </a:lnTo>
                  <a:lnTo>
                    <a:pt x="1052576" y="1870964"/>
                  </a:lnTo>
                  <a:lnTo>
                    <a:pt x="1016508" y="1841119"/>
                  </a:lnTo>
                  <a:lnTo>
                    <a:pt x="982345" y="1808734"/>
                  </a:lnTo>
                  <a:lnTo>
                    <a:pt x="950087" y="1773809"/>
                  </a:lnTo>
                  <a:lnTo>
                    <a:pt x="919480" y="1736344"/>
                  </a:lnTo>
                  <a:lnTo>
                    <a:pt x="890651" y="1696466"/>
                  </a:lnTo>
                  <a:lnTo>
                    <a:pt x="863727" y="1654048"/>
                  </a:lnTo>
                  <a:lnTo>
                    <a:pt x="838581" y="1609217"/>
                  </a:lnTo>
                  <a:lnTo>
                    <a:pt x="815975" y="1562354"/>
                  </a:lnTo>
                  <a:lnTo>
                    <a:pt x="796798" y="1514475"/>
                  </a:lnTo>
                  <a:lnTo>
                    <a:pt x="781304" y="1465326"/>
                  </a:lnTo>
                  <a:lnTo>
                    <a:pt x="769874" y="1415161"/>
                  </a:lnTo>
                  <a:lnTo>
                    <a:pt x="762762" y="1363726"/>
                  </a:lnTo>
                  <a:lnTo>
                    <a:pt x="760349" y="1311402"/>
                  </a:lnTo>
                  <a:lnTo>
                    <a:pt x="760222" y="900430"/>
                  </a:lnTo>
                  <a:lnTo>
                    <a:pt x="760476" y="42164"/>
                  </a:lnTo>
                  <a:lnTo>
                    <a:pt x="760222" y="29972"/>
                  </a:lnTo>
                  <a:lnTo>
                    <a:pt x="733044" y="381"/>
                  </a:lnTo>
                  <a:lnTo>
                    <a:pt x="74041" y="254"/>
                  </a:lnTo>
                  <a:lnTo>
                    <a:pt x="31623" y="0"/>
                  </a:lnTo>
                  <a:lnTo>
                    <a:pt x="10541" y="5588"/>
                  </a:lnTo>
                  <a:lnTo>
                    <a:pt x="3302" y="26670"/>
                  </a:lnTo>
                  <a:lnTo>
                    <a:pt x="2540" y="72644"/>
                  </a:lnTo>
                  <a:lnTo>
                    <a:pt x="889" y="1180211"/>
                  </a:lnTo>
                  <a:lnTo>
                    <a:pt x="127" y="1232027"/>
                  </a:lnTo>
                  <a:lnTo>
                    <a:pt x="0" y="1285621"/>
                  </a:lnTo>
                  <a:lnTo>
                    <a:pt x="1524" y="1338961"/>
                  </a:lnTo>
                  <a:lnTo>
                    <a:pt x="4699" y="1392174"/>
                  </a:lnTo>
                  <a:lnTo>
                    <a:pt x="9652" y="1445133"/>
                  </a:lnTo>
                  <a:lnTo>
                    <a:pt x="16383" y="1497965"/>
                  </a:lnTo>
                  <a:lnTo>
                    <a:pt x="24892" y="1550543"/>
                  </a:lnTo>
                  <a:lnTo>
                    <a:pt x="35306" y="1602867"/>
                  </a:lnTo>
                  <a:lnTo>
                    <a:pt x="47498" y="1654937"/>
                  </a:lnTo>
                  <a:lnTo>
                    <a:pt x="59944" y="1700784"/>
                  </a:lnTo>
                  <a:lnTo>
                    <a:pt x="73533" y="1745996"/>
                  </a:lnTo>
                  <a:lnTo>
                    <a:pt x="88646" y="1790573"/>
                  </a:lnTo>
                  <a:lnTo>
                    <a:pt x="104902" y="1834388"/>
                  </a:lnTo>
                  <a:lnTo>
                    <a:pt x="122428" y="1877695"/>
                  </a:lnTo>
                  <a:lnTo>
                    <a:pt x="141224" y="1920113"/>
                  </a:lnTo>
                  <a:lnTo>
                    <a:pt x="161290" y="1962023"/>
                  </a:lnTo>
                  <a:lnTo>
                    <a:pt x="182499" y="2003044"/>
                  </a:lnTo>
                  <a:lnTo>
                    <a:pt x="204851" y="2043303"/>
                  </a:lnTo>
                  <a:lnTo>
                    <a:pt x="228346" y="2082800"/>
                  </a:lnTo>
                  <a:lnTo>
                    <a:pt x="252984" y="2121535"/>
                  </a:lnTo>
                  <a:lnTo>
                    <a:pt x="278638" y="2159381"/>
                  </a:lnTo>
                  <a:lnTo>
                    <a:pt x="305435" y="2196465"/>
                  </a:lnTo>
                  <a:lnTo>
                    <a:pt x="333375" y="2232533"/>
                  </a:lnTo>
                  <a:lnTo>
                    <a:pt x="362204" y="2267839"/>
                  </a:lnTo>
                  <a:lnTo>
                    <a:pt x="392049" y="2302116"/>
                  </a:lnTo>
                  <a:lnTo>
                    <a:pt x="422910" y="2335504"/>
                  </a:lnTo>
                  <a:lnTo>
                    <a:pt x="454787" y="2367927"/>
                  </a:lnTo>
                  <a:lnTo>
                    <a:pt x="487553" y="2399373"/>
                  </a:lnTo>
                  <a:lnTo>
                    <a:pt x="521208" y="2429814"/>
                  </a:lnTo>
                  <a:lnTo>
                    <a:pt x="555625" y="2459228"/>
                  </a:lnTo>
                  <a:lnTo>
                    <a:pt x="591058" y="2487587"/>
                  </a:lnTo>
                  <a:lnTo>
                    <a:pt x="627253" y="2514879"/>
                  </a:lnTo>
                  <a:lnTo>
                    <a:pt x="664337" y="2541079"/>
                  </a:lnTo>
                  <a:lnTo>
                    <a:pt x="702056" y="2566162"/>
                  </a:lnTo>
                  <a:lnTo>
                    <a:pt x="740664" y="2590114"/>
                  </a:lnTo>
                  <a:lnTo>
                    <a:pt x="780034" y="2612898"/>
                  </a:lnTo>
                  <a:lnTo>
                    <a:pt x="820039" y="2634513"/>
                  </a:lnTo>
                  <a:lnTo>
                    <a:pt x="860806" y="2654922"/>
                  </a:lnTo>
                  <a:lnTo>
                    <a:pt x="902208" y="2674112"/>
                  </a:lnTo>
                  <a:lnTo>
                    <a:pt x="944245" y="2692057"/>
                  </a:lnTo>
                  <a:lnTo>
                    <a:pt x="986790" y="2708732"/>
                  </a:lnTo>
                  <a:lnTo>
                    <a:pt x="1030097" y="2724112"/>
                  </a:lnTo>
                  <a:lnTo>
                    <a:pt x="1073912" y="2738196"/>
                  </a:lnTo>
                  <a:lnTo>
                    <a:pt x="1118235" y="2750934"/>
                  </a:lnTo>
                  <a:lnTo>
                    <a:pt x="1163193" y="2762326"/>
                  </a:lnTo>
                  <a:lnTo>
                    <a:pt x="1208532" y="2772346"/>
                  </a:lnTo>
                  <a:lnTo>
                    <a:pt x="1254506" y="2780957"/>
                  </a:lnTo>
                  <a:lnTo>
                    <a:pt x="1300734" y="2788158"/>
                  </a:lnTo>
                  <a:lnTo>
                    <a:pt x="1347597" y="2793911"/>
                  </a:lnTo>
                  <a:lnTo>
                    <a:pt x="1394714" y="2798203"/>
                  </a:lnTo>
                  <a:lnTo>
                    <a:pt x="1442212" y="2801010"/>
                  </a:lnTo>
                  <a:lnTo>
                    <a:pt x="1490091" y="2802318"/>
                  </a:lnTo>
                  <a:lnTo>
                    <a:pt x="1494790" y="2802293"/>
                  </a:lnTo>
                  <a:lnTo>
                    <a:pt x="1494790" y="2027301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06100" y="1776983"/>
              <a:ext cx="1485900" cy="3046730"/>
            </a:xfrm>
            <a:custGeom>
              <a:avLst/>
              <a:gdLst/>
              <a:ahLst/>
              <a:cxnLst/>
              <a:rect l="l" t="t" r="r" b="b"/>
              <a:pathLst>
                <a:path w="1485900" h="3046729">
                  <a:moveTo>
                    <a:pt x="495807" y="0"/>
                  </a:moveTo>
                  <a:lnTo>
                    <a:pt x="487933" y="3048"/>
                  </a:lnTo>
                  <a:lnTo>
                    <a:pt x="477774" y="11556"/>
                  </a:lnTo>
                  <a:lnTo>
                    <a:pt x="473455" y="15620"/>
                  </a:lnTo>
                  <a:lnTo>
                    <a:pt x="469265" y="20065"/>
                  </a:lnTo>
                  <a:lnTo>
                    <a:pt x="19811" y="475361"/>
                  </a:lnTo>
                  <a:lnTo>
                    <a:pt x="14350" y="481329"/>
                  </a:lnTo>
                  <a:lnTo>
                    <a:pt x="8635" y="487044"/>
                  </a:lnTo>
                  <a:lnTo>
                    <a:pt x="2667" y="494664"/>
                  </a:lnTo>
                  <a:lnTo>
                    <a:pt x="0" y="502412"/>
                  </a:lnTo>
                  <a:lnTo>
                    <a:pt x="1270" y="510413"/>
                  </a:lnTo>
                  <a:lnTo>
                    <a:pt x="6857" y="518667"/>
                  </a:lnTo>
                  <a:lnTo>
                    <a:pt x="25780" y="538226"/>
                  </a:lnTo>
                  <a:lnTo>
                    <a:pt x="1082675" y="1607312"/>
                  </a:lnTo>
                  <a:lnTo>
                    <a:pt x="1112647" y="1636649"/>
                  </a:lnTo>
                  <a:lnTo>
                    <a:pt x="1125601" y="1653666"/>
                  </a:lnTo>
                  <a:lnTo>
                    <a:pt x="1128268" y="1675129"/>
                  </a:lnTo>
                  <a:lnTo>
                    <a:pt x="1127759" y="1718055"/>
                  </a:lnTo>
                  <a:lnTo>
                    <a:pt x="1127886" y="2993263"/>
                  </a:lnTo>
                  <a:lnTo>
                    <a:pt x="1133602" y="3039745"/>
                  </a:lnTo>
                  <a:lnTo>
                    <a:pt x="1181100" y="3046476"/>
                  </a:lnTo>
                  <a:lnTo>
                    <a:pt x="1485519" y="3046348"/>
                  </a:lnTo>
                  <a:lnTo>
                    <a:pt x="1485519" y="991742"/>
                  </a:lnTo>
                  <a:lnTo>
                    <a:pt x="1480693" y="987298"/>
                  </a:lnTo>
                  <a:lnTo>
                    <a:pt x="1465452" y="972312"/>
                  </a:lnTo>
                  <a:lnTo>
                    <a:pt x="524764" y="21462"/>
                  </a:lnTo>
                  <a:lnTo>
                    <a:pt x="512825" y="9778"/>
                  </a:lnTo>
                  <a:lnTo>
                    <a:pt x="503554" y="2286"/>
                  </a:lnTo>
                  <a:lnTo>
                    <a:pt x="495807" y="0"/>
                  </a:lnTo>
                  <a:close/>
                </a:path>
              </a:pathLst>
            </a:custGeom>
            <a:solidFill>
              <a:srgbClr val="215097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58956" y="1267714"/>
              <a:ext cx="732790" cy="995044"/>
            </a:xfrm>
            <a:custGeom>
              <a:avLst/>
              <a:gdLst/>
              <a:ahLst/>
              <a:cxnLst/>
              <a:rect l="l" t="t" r="r" b="b"/>
              <a:pathLst>
                <a:path w="732790" h="995044">
                  <a:moveTo>
                    <a:pt x="247776" y="0"/>
                  </a:moveTo>
                  <a:lnTo>
                    <a:pt x="240157" y="2921"/>
                  </a:lnTo>
                  <a:lnTo>
                    <a:pt x="230377" y="11684"/>
                  </a:lnTo>
                  <a:lnTo>
                    <a:pt x="2540" y="243586"/>
                  </a:lnTo>
                  <a:lnTo>
                    <a:pt x="2413" y="248285"/>
                  </a:lnTo>
                  <a:lnTo>
                    <a:pt x="0" y="255143"/>
                  </a:lnTo>
                  <a:lnTo>
                    <a:pt x="732663" y="995045"/>
                  </a:lnTo>
                  <a:lnTo>
                    <a:pt x="732663" y="242570"/>
                  </a:lnTo>
                  <a:lnTo>
                    <a:pt x="495680" y="242570"/>
                  </a:lnTo>
                  <a:lnTo>
                    <a:pt x="452754" y="200787"/>
                  </a:lnTo>
                  <a:lnTo>
                    <a:pt x="264922" y="11049"/>
                  </a:lnTo>
                  <a:lnTo>
                    <a:pt x="255397" y="2666"/>
                  </a:lnTo>
                  <a:lnTo>
                    <a:pt x="247776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4637" y="1275461"/>
              <a:ext cx="236982" cy="2348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60225" y="775716"/>
              <a:ext cx="231775" cy="471805"/>
            </a:xfrm>
            <a:custGeom>
              <a:avLst/>
              <a:gdLst/>
              <a:ahLst/>
              <a:cxnLst/>
              <a:rect l="l" t="t" r="r" b="b"/>
              <a:pathLst>
                <a:path w="231775" h="471805">
                  <a:moveTo>
                    <a:pt x="231394" y="0"/>
                  </a:moveTo>
                  <a:lnTo>
                    <a:pt x="190880" y="37846"/>
                  </a:lnTo>
                  <a:lnTo>
                    <a:pt x="149098" y="78739"/>
                  </a:lnTo>
                  <a:lnTo>
                    <a:pt x="104394" y="123571"/>
                  </a:lnTo>
                  <a:lnTo>
                    <a:pt x="61595" y="167639"/>
                  </a:lnTo>
                  <a:lnTo>
                    <a:pt x="25273" y="206375"/>
                  </a:lnTo>
                  <a:lnTo>
                    <a:pt x="0" y="235076"/>
                  </a:lnTo>
                  <a:lnTo>
                    <a:pt x="29336" y="267081"/>
                  </a:lnTo>
                  <a:lnTo>
                    <a:pt x="59690" y="298196"/>
                  </a:lnTo>
                  <a:lnTo>
                    <a:pt x="90550" y="328930"/>
                  </a:lnTo>
                  <a:lnTo>
                    <a:pt x="231394" y="471550"/>
                  </a:lnTo>
                  <a:lnTo>
                    <a:pt x="231394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614657" y="6357357"/>
            <a:ext cx="2794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mtClean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rPr>
              <a:t>5</a:t>
            </a:fld>
            <a:endParaRPr sz="180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7729D-31DA-4C36-A250-150FE5C16920}"/>
              </a:ext>
            </a:extLst>
          </p:cNvPr>
          <p:cNvSpPr txBox="1"/>
          <p:nvPr/>
        </p:nvSpPr>
        <p:spPr>
          <a:xfrm>
            <a:off x="7467600" y="972687"/>
            <a:ext cx="47461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На основе рассчитанных координат пунктов (X, Y, Z) и их средних квадратических отклонений (</a:t>
            </a:r>
            <a:r>
              <a:rPr lang="ru-RU" b="1" dirty="0" err="1"/>
              <a:t>mX</a:t>
            </a:r>
            <a:r>
              <a:rPr lang="ru-RU" b="1" dirty="0"/>
              <a:t>, </a:t>
            </a:r>
            <a:r>
              <a:rPr lang="ru-RU" b="1" dirty="0" err="1"/>
              <a:t>mY</a:t>
            </a:r>
            <a:r>
              <a:rPr lang="ru-RU" b="1" dirty="0"/>
              <a:t>, </a:t>
            </a:r>
            <a:r>
              <a:rPr lang="ru-RU" b="1" dirty="0" err="1"/>
              <a:t>mZ</a:t>
            </a:r>
            <a:r>
              <a:rPr lang="ru-RU" b="1" dirty="0"/>
              <a:t>), полученных методом PPP в международной общеземной системе отсчета International </a:t>
            </a:r>
            <a:r>
              <a:rPr lang="ru-RU" b="1" dirty="0" err="1"/>
              <a:t>Terrestrial</a:t>
            </a:r>
            <a:r>
              <a:rPr lang="ru-RU" b="1" dirty="0"/>
              <a:t> </a:t>
            </a:r>
            <a:r>
              <a:rPr lang="ru-RU" b="1" dirty="0" err="1"/>
              <a:t>Reference</a:t>
            </a:r>
            <a:r>
              <a:rPr lang="ru-RU" b="1" dirty="0"/>
              <a:t> Frame ITRF2014 (WGS-84), определены приращения координат базовых линий (</a:t>
            </a:r>
            <a:r>
              <a:rPr lang="ru-RU" b="1" dirty="0" err="1"/>
              <a:t>dX</a:t>
            </a:r>
            <a:r>
              <a:rPr lang="ru-RU" b="1" dirty="0"/>
              <a:t>, </a:t>
            </a:r>
            <a:r>
              <a:rPr lang="ru-RU" b="1" dirty="0" err="1"/>
              <a:t>dY</a:t>
            </a:r>
            <a:r>
              <a:rPr lang="ru-RU" b="1" dirty="0"/>
              <a:t>, </a:t>
            </a:r>
            <a:r>
              <a:rPr lang="ru-RU" b="1" dirty="0" err="1"/>
              <a:t>dZ</a:t>
            </a:r>
            <a:r>
              <a:rPr lang="ru-RU" b="1" dirty="0"/>
              <a:t>) и их средних квадратических отклонений (</a:t>
            </a:r>
            <a:r>
              <a:rPr lang="ru-RU" b="1" dirty="0" err="1"/>
              <a:t>mdX</a:t>
            </a:r>
            <a:r>
              <a:rPr lang="ru-RU" b="1" dirty="0"/>
              <a:t>, </a:t>
            </a:r>
            <a:r>
              <a:rPr lang="ru-RU" b="1" dirty="0" err="1"/>
              <a:t>mdY</a:t>
            </a:r>
            <a:r>
              <a:rPr lang="ru-RU" b="1" dirty="0"/>
              <a:t>, </a:t>
            </a:r>
            <a:r>
              <a:rPr lang="ru-RU" b="1" dirty="0" err="1"/>
              <a:t>mdZ</a:t>
            </a:r>
            <a:r>
              <a:rPr lang="ru-RU" b="1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1F567B-99F8-47B6-ADD5-61334890CC03}"/>
              </a:ext>
            </a:extLst>
          </p:cNvPr>
          <p:cNvSpPr txBox="1"/>
          <p:nvPr/>
        </p:nvSpPr>
        <p:spPr>
          <a:xfrm>
            <a:off x="137492" y="5034981"/>
            <a:ext cx="117565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Сравнивались разности координат для каждой базовой линии, согласно схемы, полученной при обработке этих же наблюдений в программном обеспечении </a:t>
            </a:r>
            <a:r>
              <a:rPr lang="ru-RU" b="1" dirty="0" err="1"/>
              <a:t>Topcon</a:t>
            </a:r>
            <a:r>
              <a:rPr lang="ru-RU" b="1" dirty="0"/>
              <a:t> Tools,   для случая относительных наблюдений. </a:t>
            </a:r>
          </a:p>
          <a:p>
            <a:r>
              <a:rPr lang="ru-RU" b="1" dirty="0"/>
              <a:t>При анализе разностей приращений координат, выполненном в Microsoft Excel, для непрерывно действующей ГНСС-сети, схема которой была приведена ранее, для каждой из линий были сравнены показатели, полученные методом позиционирования высокой точности и статическим. </a:t>
            </a:r>
          </a:p>
          <a:p>
            <a:r>
              <a:rPr lang="ru-RU" b="1" dirty="0"/>
              <a:t>Полный объем выборки составил 135 разностей приращений координат.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0535FC-E3CB-4DE3-985E-7DBA64E3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8965"/>
            <a:ext cx="7317131" cy="3884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5681AD-E882-4301-B8D1-13AFB067AFF9}"/>
              </a:ext>
            </a:extLst>
          </p:cNvPr>
          <p:cNvSpPr txBox="1"/>
          <p:nvPr/>
        </p:nvSpPr>
        <p:spPr>
          <a:xfrm>
            <a:off x="7570205" y="4052547"/>
            <a:ext cx="4540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Фрагмент таблицы анализа разностей приращений координат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28600"/>
            <a:ext cx="887145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lang="ru-RU"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равнение метода РРР с методом относительных наблюдений</a:t>
            </a:r>
            <a:endParaRPr spc="-1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96956" y="775716"/>
            <a:ext cx="1494790" cy="5320030"/>
            <a:chOff x="10696956" y="775716"/>
            <a:chExt cx="1494790" cy="5320030"/>
          </a:xfrm>
        </p:grpSpPr>
        <p:sp>
          <p:nvSpPr>
            <p:cNvPr id="4" name="object 4"/>
            <p:cNvSpPr/>
            <p:nvPr/>
          </p:nvSpPr>
          <p:spPr>
            <a:xfrm>
              <a:off x="10696956" y="3293363"/>
              <a:ext cx="1494790" cy="2802890"/>
            </a:xfrm>
            <a:custGeom>
              <a:avLst/>
              <a:gdLst/>
              <a:ahLst/>
              <a:cxnLst/>
              <a:rect l="l" t="t" r="r" b="b"/>
              <a:pathLst>
                <a:path w="1494790" h="2802890">
                  <a:moveTo>
                    <a:pt x="723392" y="127"/>
                  </a:moveTo>
                  <a:lnTo>
                    <a:pt x="711962" y="0"/>
                  </a:lnTo>
                  <a:lnTo>
                    <a:pt x="690753" y="127"/>
                  </a:lnTo>
                  <a:lnTo>
                    <a:pt x="723392" y="127"/>
                  </a:lnTo>
                  <a:close/>
                </a:path>
                <a:path w="1494790" h="2802890">
                  <a:moveTo>
                    <a:pt x="726948" y="254"/>
                  </a:moveTo>
                  <a:lnTo>
                    <a:pt x="330962" y="0"/>
                  </a:lnTo>
                  <a:lnTo>
                    <a:pt x="74041" y="254"/>
                  </a:lnTo>
                  <a:lnTo>
                    <a:pt x="726948" y="254"/>
                  </a:lnTo>
                  <a:close/>
                </a:path>
                <a:path w="1494790" h="2802890">
                  <a:moveTo>
                    <a:pt x="1494790" y="2027301"/>
                  </a:moveTo>
                  <a:lnTo>
                    <a:pt x="1490853" y="2027301"/>
                  </a:lnTo>
                  <a:lnTo>
                    <a:pt x="1447927" y="2024380"/>
                  </a:lnTo>
                  <a:lnTo>
                    <a:pt x="1405382" y="2018919"/>
                  </a:lnTo>
                  <a:lnTo>
                    <a:pt x="1354963" y="2009267"/>
                  </a:lnTo>
                  <a:lnTo>
                    <a:pt x="1306322" y="1997202"/>
                  </a:lnTo>
                  <a:lnTo>
                    <a:pt x="1259459" y="1982470"/>
                  </a:lnTo>
                  <a:lnTo>
                    <a:pt x="1214501" y="1965198"/>
                  </a:lnTo>
                  <a:lnTo>
                    <a:pt x="1171321" y="1945513"/>
                  </a:lnTo>
                  <a:lnTo>
                    <a:pt x="1129919" y="1923161"/>
                  </a:lnTo>
                  <a:lnTo>
                    <a:pt x="1090295" y="1898396"/>
                  </a:lnTo>
                  <a:lnTo>
                    <a:pt x="1052576" y="1870964"/>
                  </a:lnTo>
                  <a:lnTo>
                    <a:pt x="1016508" y="1841119"/>
                  </a:lnTo>
                  <a:lnTo>
                    <a:pt x="982345" y="1808734"/>
                  </a:lnTo>
                  <a:lnTo>
                    <a:pt x="950087" y="1773809"/>
                  </a:lnTo>
                  <a:lnTo>
                    <a:pt x="919480" y="1736344"/>
                  </a:lnTo>
                  <a:lnTo>
                    <a:pt x="890651" y="1696466"/>
                  </a:lnTo>
                  <a:lnTo>
                    <a:pt x="863727" y="1654048"/>
                  </a:lnTo>
                  <a:lnTo>
                    <a:pt x="838581" y="1609217"/>
                  </a:lnTo>
                  <a:lnTo>
                    <a:pt x="815975" y="1562354"/>
                  </a:lnTo>
                  <a:lnTo>
                    <a:pt x="796798" y="1514475"/>
                  </a:lnTo>
                  <a:lnTo>
                    <a:pt x="781304" y="1465326"/>
                  </a:lnTo>
                  <a:lnTo>
                    <a:pt x="769874" y="1415161"/>
                  </a:lnTo>
                  <a:lnTo>
                    <a:pt x="762762" y="1363726"/>
                  </a:lnTo>
                  <a:lnTo>
                    <a:pt x="760349" y="1311402"/>
                  </a:lnTo>
                  <a:lnTo>
                    <a:pt x="760222" y="900430"/>
                  </a:lnTo>
                  <a:lnTo>
                    <a:pt x="760476" y="42164"/>
                  </a:lnTo>
                  <a:lnTo>
                    <a:pt x="760222" y="29972"/>
                  </a:lnTo>
                  <a:lnTo>
                    <a:pt x="733044" y="381"/>
                  </a:lnTo>
                  <a:lnTo>
                    <a:pt x="74041" y="254"/>
                  </a:lnTo>
                  <a:lnTo>
                    <a:pt x="31623" y="0"/>
                  </a:lnTo>
                  <a:lnTo>
                    <a:pt x="10541" y="5588"/>
                  </a:lnTo>
                  <a:lnTo>
                    <a:pt x="3302" y="26670"/>
                  </a:lnTo>
                  <a:lnTo>
                    <a:pt x="2540" y="72644"/>
                  </a:lnTo>
                  <a:lnTo>
                    <a:pt x="889" y="1180211"/>
                  </a:lnTo>
                  <a:lnTo>
                    <a:pt x="127" y="1232027"/>
                  </a:lnTo>
                  <a:lnTo>
                    <a:pt x="0" y="1285621"/>
                  </a:lnTo>
                  <a:lnTo>
                    <a:pt x="1524" y="1338961"/>
                  </a:lnTo>
                  <a:lnTo>
                    <a:pt x="4699" y="1392174"/>
                  </a:lnTo>
                  <a:lnTo>
                    <a:pt x="9652" y="1445133"/>
                  </a:lnTo>
                  <a:lnTo>
                    <a:pt x="16383" y="1497965"/>
                  </a:lnTo>
                  <a:lnTo>
                    <a:pt x="24892" y="1550543"/>
                  </a:lnTo>
                  <a:lnTo>
                    <a:pt x="35306" y="1602867"/>
                  </a:lnTo>
                  <a:lnTo>
                    <a:pt x="47498" y="1654937"/>
                  </a:lnTo>
                  <a:lnTo>
                    <a:pt x="59944" y="1700784"/>
                  </a:lnTo>
                  <a:lnTo>
                    <a:pt x="73533" y="1745996"/>
                  </a:lnTo>
                  <a:lnTo>
                    <a:pt x="88646" y="1790573"/>
                  </a:lnTo>
                  <a:lnTo>
                    <a:pt x="104902" y="1834388"/>
                  </a:lnTo>
                  <a:lnTo>
                    <a:pt x="122428" y="1877695"/>
                  </a:lnTo>
                  <a:lnTo>
                    <a:pt x="141224" y="1920113"/>
                  </a:lnTo>
                  <a:lnTo>
                    <a:pt x="161290" y="1962023"/>
                  </a:lnTo>
                  <a:lnTo>
                    <a:pt x="182499" y="2003044"/>
                  </a:lnTo>
                  <a:lnTo>
                    <a:pt x="204851" y="2043303"/>
                  </a:lnTo>
                  <a:lnTo>
                    <a:pt x="228346" y="2082800"/>
                  </a:lnTo>
                  <a:lnTo>
                    <a:pt x="252984" y="2121535"/>
                  </a:lnTo>
                  <a:lnTo>
                    <a:pt x="278638" y="2159381"/>
                  </a:lnTo>
                  <a:lnTo>
                    <a:pt x="305435" y="2196465"/>
                  </a:lnTo>
                  <a:lnTo>
                    <a:pt x="333375" y="2232533"/>
                  </a:lnTo>
                  <a:lnTo>
                    <a:pt x="362204" y="2267839"/>
                  </a:lnTo>
                  <a:lnTo>
                    <a:pt x="392049" y="2302116"/>
                  </a:lnTo>
                  <a:lnTo>
                    <a:pt x="422910" y="2335504"/>
                  </a:lnTo>
                  <a:lnTo>
                    <a:pt x="454787" y="2367927"/>
                  </a:lnTo>
                  <a:lnTo>
                    <a:pt x="487553" y="2399373"/>
                  </a:lnTo>
                  <a:lnTo>
                    <a:pt x="521208" y="2429814"/>
                  </a:lnTo>
                  <a:lnTo>
                    <a:pt x="555625" y="2459228"/>
                  </a:lnTo>
                  <a:lnTo>
                    <a:pt x="591058" y="2487587"/>
                  </a:lnTo>
                  <a:lnTo>
                    <a:pt x="627253" y="2514879"/>
                  </a:lnTo>
                  <a:lnTo>
                    <a:pt x="664337" y="2541079"/>
                  </a:lnTo>
                  <a:lnTo>
                    <a:pt x="702056" y="2566162"/>
                  </a:lnTo>
                  <a:lnTo>
                    <a:pt x="740664" y="2590114"/>
                  </a:lnTo>
                  <a:lnTo>
                    <a:pt x="780034" y="2612898"/>
                  </a:lnTo>
                  <a:lnTo>
                    <a:pt x="820039" y="2634513"/>
                  </a:lnTo>
                  <a:lnTo>
                    <a:pt x="860806" y="2654922"/>
                  </a:lnTo>
                  <a:lnTo>
                    <a:pt x="902208" y="2674112"/>
                  </a:lnTo>
                  <a:lnTo>
                    <a:pt x="944245" y="2692057"/>
                  </a:lnTo>
                  <a:lnTo>
                    <a:pt x="986790" y="2708732"/>
                  </a:lnTo>
                  <a:lnTo>
                    <a:pt x="1030097" y="2724112"/>
                  </a:lnTo>
                  <a:lnTo>
                    <a:pt x="1073912" y="2738196"/>
                  </a:lnTo>
                  <a:lnTo>
                    <a:pt x="1118235" y="2750934"/>
                  </a:lnTo>
                  <a:lnTo>
                    <a:pt x="1163193" y="2762326"/>
                  </a:lnTo>
                  <a:lnTo>
                    <a:pt x="1208532" y="2772346"/>
                  </a:lnTo>
                  <a:lnTo>
                    <a:pt x="1254506" y="2780957"/>
                  </a:lnTo>
                  <a:lnTo>
                    <a:pt x="1300734" y="2788158"/>
                  </a:lnTo>
                  <a:lnTo>
                    <a:pt x="1347597" y="2793911"/>
                  </a:lnTo>
                  <a:lnTo>
                    <a:pt x="1394714" y="2798203"/>
                  </a:lnTo>
                  <a:lnTo>
                    <a:pt x="1442212" y="2801010"/>
                  </a:lnTo>
                  <a:lnTo>
                    <a:pt x="1490091" y="2802318"/>
                  </a:lnTo>
                  <a:lnTo>
                    <a:pt x="1494790" y="2802293"/>
                  </a:lnTo>
                  <a:lnTo>
                    <a:pt x="1494790" y="2027301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06100" y="1776983"/>
              <a:ext cx="1485900" cy="3046730"/>
            </a:xfrm>
            <a:custGeom>
              <a:avLst/>
              <a:gdLst/>
              <a:ahLst/>
              <a:cxnLst/>
              <a:rect l="l" t="t" r="r" b="b"/>
              <a:pathLst>
                <a:path w="1485900" h="3046729">
                  <a:moveTo>
                    <a:pt x="495807" y="0"/>
                  </a:moveTo>
                  <a:lnTo>
                    <a:pt x="487933" y="3048"/>
                  </a:lnTo>
                  <a:lnTo>
                    <a:pt x="477774" y="11556"/>
                  </a:lnTo>
                  <a:lnTo>
                    <a:pt x="473455" y="15620"/>
                  </a:lnTo>
                  <a:lnTo>
                    <a:pt x="469265" y="20065"/>
                  </a:lnTo>
                  <a:lnTo>
                    <a:pt x="19811" y="475361"/>
                  </a:lnTo>
                  <a:lnTo>
                    <a:pt x="14350" y="481329"/>
                  </a:lnTo>
                  <a:lnTo>
                    <a:pt x="8635" y="487044"/>
                  </a:lnTo>
                  <a:lnTo>
                    <a:pt x="2667" y="494664"/>
                  </a:lnTo>
                  <a:lnTo>
                    <a:pt x="0" y="502412"/>
                  </a:lnTo>
                  <a:lnTo>
                    <a:pt x="1270" y="510413"/>
                  </a:lnTo>
                  <a:lnTo>
                    <a:pt x="6857" y="518667"/>
                  </a:lnTo>
                  <a:lnTo>
                    <a:pt x="25780" y="538226"/>
                  </a:lnTo>
                  <a:lnTo>
                    <a:pt x="1082675" y="1607312"/>
                  </a:lnTo>
                  <a:lnTo>
                    <a:pt x="1112647" y="1636649"/>
                  </a:lnTo>
                  <a:lnTo>
                    <a:pt x="1125601" y="1653666"/>
                  </a:lnTo>
                  <a:lnTo>
                    <a:pt x="1128268" y="1675129"/>
                  </a:lnTo>
                  <a:lnTo>
                    <a:pt x="1127759" y="1718055"/>
                  </a:lnTo>
                  <a:lnTo>
                    <a:pt x="1127886" y="2993263"/>
                  </a:lnTo>
                  <a:lnTo>
                    <a:pt x="1133602" y="3039745"/>
                  </a:lnTo>
                  <a:lnTo>
                    <a:pt x="1181100" y="3046476"/>
                  </a:lnTo>
                  <a:lnTo>
                    <a:pt x="1485519" y="3046348"/>
                  </a:lnTo>
                  <a:lnTo>
                    <a:pt x="1485519" y="991742"/>
                  </a:lnTo>
                  <a:lnTo>
                    <a:pt x="1480693" y="987298"/>
                  </a:lnTo>
                  <a:lnTo>
                    <a:pt x="1465452" y="972312"/>
                  </a:lnTo>
                  <a:lnTo>
                    <a:pt x="524764" y="21462"/>
                  </a:lnTo>
                  <a:lnTo>
                    <a:pt x="512825" y="9778"/>
                  </a:lnTo>
                  <a:lnTo>
                    <a:pt x="503554" y="2286"/>
                  </a:lnTo>
                  <a:lnTo>
                    <a:pt x="495807" y="0"/>
                  </a:lnTo>
                  <a:close/>
                </a:path>
              </a:pathLst>
            </a:custGeom>
            <a:solidFill>
              <a:srgbClr val="215097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58956" y="1267714"/>
              <a:ext cx="732790" cy="995044"/>
            </a:xfrm>
            <a:custGeom>
              <a:avLst/>
              <a:gdLst/>
              <a:ahLst/>
              <a:cxnLst/>
              <a:rect l="l" t="t" r="r" b="b"/>
              <a:pathLst>
                <a:path w="732790" h="995044">
                  <a:moveTo>
                    <a:pt x="247776" y="0"/>
                  </a:moveTo>
                  <a:lnTo>
                    <a:pt x="240157" y="2921"/>
                  </a:lnTo>
                  <a:lnTo>
                    <a:pt x="230377" y="11684"/>
                  </a:lnTo>
                  <a:lnTo>
                    <a:pt x="2540" y="243586"/>
                  </a:lnTo>
                  <a:lnTo>
                    <a:pt x="2413" y="248285"/>
                  </a:lnTo>
                  <a:lnTo>
                    <a:pt x="0" y="255143"/>
                  </a:lnTo>
                  <a:lnTo>
                    <a:pt x="732663" y="995045"/>
                  </a:lnTo>
                  <a:lnTo>
                    <a:pt x="732663" y="242570"/>
                  </a:lnTo>
                  <a:lnTo>
                    <a:pt x="495680" y="242570"/>
                  </a:lnTo>
                  <a:lnTo>
                    <a:pt x="452754" y="200787"/>
                  </a:lnTo>
                  <a:lnTo>
                    <a:pt x="264922" y="11049"/>
                  </a:lnTo>
                  <a:lnTo>
                    <a:pt x="255397" y="2666"/>
                  </a:lnTo>
                  <a:lnTo>
                    <a:pt x="247776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4637" y="1275461"/>
              <a:ext cx="236982" cy="2348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60225" y="775716"/>
              <a:ext cx="231775" cy="471805"/>
            </a:xfrm>
            <a:custGeom>
              <a:avLst/>
              <a:gdLst/>
              <a:ahLst/>
              <a:cxnLst/>
              <a:rect l="l" t="t" r="r" b="b"/>
              <a:pathLst>
                <a:path w="231775" h="471805">
                  <a:moveTo>
                    <a:pt x="231394" y="0"/>
                  </a:moveTo>
                  <a:lnTo>
                    <a:pt x="190880" y="37846"/>
                  </a:lnTo>
                  <a:lnTo>
                    <a:pt x="149098" y="78739"/>
                  </a:lnTo>
                  <a:lnTo>
                    <a:pt x="104394" y="123571"/>
                  </a:lnTo>
                  <a:lnTo>
                    <a:pt x="61595" y="167639"/>
                  </a:lnTo>
                  <a:lnTo>
                    <a:pt x="25273" y="206375"/>
                  </a:lnTo>
                  <a:lnTo>
                    <a:pt x="0" y="235076"/>
                  </a:lnTo>
                  <a:lnTo>
                    <a:pt x="29336" y="267081"/>
                  </a:lnTo>
                  <a:lnTo>
                    <a:pt x="59690" y="298196"/>
                  </a:lnTo>
                  <a:lnTo>
                    <a:pt x="90550" y="328930"/>
                  </a:lnTo>
                  <a:lnTo>
                    <a:pt x="231394" y="471550"/>
                  </a:lnTo>
                  <a:lnTo>
                    <a:pt x="231394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614657" y="6357357"/>
            <a:ext cx="2794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mtClean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rPr>
              <a:t>6</a:t>
            </a:fld>
            <a:endParaRPr sz="1800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942D1F-FD09-49BD-99C3-86CDA7F61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4" y="914400"/>
            <a:ext cx="8838971" cy="2057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C0BB88-6AFC-43E1-BE96-4C8FB8AAE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" y="3784517"/>
            <a:ext cx="9316170" cy="2427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4B1190-14E0-4F8A-81F3-4FA5D8F9487B}"/>
              </a:ext>
            </a:extLst>
          </p:cNvPr>
          <p:cNvSpPr txBox="1"/>
          <p:nvPr/>
        </p:nvSpPr>
        <p:spPr>
          <a:xfrm>
            <a:off x="37141" y="2967335"/>
            <a:ext cx="9095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Величины разностей приращений координат, полученных методами позиционирования высокой точности и статических измерений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EFE6D-7D95-473A-9554-EC4F8C522858}"/>
              </a:ext>
            </a:extLst>
          </p:cNvPr>
          <p:cNvSpPr txBox="1"/>
          <p:nvPr/>
        </p:nvSpPr>
        <p:spPr>
          <a:xfrm>
            <a:off x="-3074" y="6211669"/>
            <a:ext cx="11617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Оценка абсолютных величин разности приращений координат, полученных методами позиционирования высокой точности и статических измерений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75ED9B-5994-4173-85FD-4915EF8B01D6}"/>
              </a:ext>
            </a:extLst>
          </p:cNvPr>
          <p:cNvSpPr txBox="1"/>
          <p:nvPr/>
        </p:nvSpPr>
        <p:spPr>
          <a:xfrm>
            <a:off x="9448800" y="1011618"/>
            <a:ext cx="270580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Результаты оценки показателей величин разностей приращений векторов, полученных методом PPP и методом статических измерений ГНСС-сети. </a:t>
            </a:r>
          </a:p>
          <a:p>
            <a:r>
              <a:rPr lang="ru-RU" b="1" dirty="0"/>
              <a:t>Средние полученные значения разности приращений координат составили менее 20 мм, что говорит о значительной близости и </a:t>
            </a:r>
            <a:r>
              <a:rPr lang="ru-RU" b="1" dirty="0" err="1"/>
              <a:t>равноточности</a:t>
            </a:r>
            <a:r>
              <a:rPr lang="ru-RU" b="1" dirty="0"/>
              <a:t> полученных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58191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6956" y="3293364"/>
            <a:ext cx="1494790" cy="2802890"/>
          </a:xfrm>
          <a:custGeom>
            <a:avLst/>
            <a:gdLst/>
            <a:ahLst/>
            <a:cxnLst/>
            <a:rect l="l" t="t" r="r" b="b"/>
            <a:pathLst>
              <a:path w="1494790" h="2802890">
                <a:moveTo>
                  <a:pt x="31623" y="0"/>
                </a:moveTo>
                <a:lnTo>
                  <a:pt x="10541" y="5587"/>
                </a:lnTo>
                <a:lnTo>
                  <a:pt x="3301" y="26670"/>
                </a:lnTo>
                <a:lnTo>
                  <a:pt x="2540" y="72644"/>
                </a:lnTo>
                <a:lnTo>
                  <a:pt x="889" y="1180211"/>
                </a:lnTo>
                <a:lnTo>
                  <a:pt x="126" y="1232027"/>
                </a:lnTo>
                <a:lnTo>
                  <a:pt x="0" y="1285621"/>
                </a:lnTo>
                <a:lnTo>
                  <a:pt x="1524" y="1338961"/>
                </a:lnTo>
                <a:lnTo>
                  <a:pt x="4699" y="1392174"/>
                </a:lnTo>
                <a:lnTo>
                  <a:pt x="9651" y="1445133"/>
                </a:lnTo>
                <a:lnTo>
                  <a:pt x="16383" y="1497965"/>
                </a:lnTo>
                <a:lnTo>
                  <a:pt x="24892" y="1550543"/>
                </a:lnTo>
                <a:lnTo>
                  <a:pt x="35305" y="1602867"/>
                </a:lnTo>
                <a:lnTo>
                  <a:pt x="47498" y="1654937"/>
                </a:lnTo>
                <a:lnTo>
                  <a:pt x="59944" y="1700784"/>
                </a:lnTo>
                <a:lnTo>
                  <a:pt x="73533" y="1745996"/>
                </a:lnTo>
                <a:lnTo>
                  <a:pt x="88646" y="1790573"/>
                </a:lnTo>
                <a:lnTo>
                  <a:pt x="104901" y="1834388"/>
                </a:lnTo>
                <a:lnTo>
                  <a:pt x="122427" y="1877695"/>
                </a:lnTo>
                <a:lnTo>
                  <a:pt x="141224" y="1920113"/>
                </a:lnTo>
                <a:lnTo>
                  <a:pt x="161290" y="1962023"/>
                </a:lnTo>
                <a:lnTo>
                  <a:pt x="182499" y="2003044"/>
                </a:lnTo>
                <a:lnTo>
                  <a:pt x="204850" y="2043302"/>
                </a:lnTo>
                <a:lnTo>
                  <a:pt x="228346" y="2082800"/>
                </a:lnTo>
                <a:lnTo>
                  <a:pt x="252984" y="2121535"/>
                </a:lnTo>
                <a:lnTo>
                  <a:pt x="278638" y="2159381"/>
                </a:lnTo>
                <a:lnTo>
                  <a:pt x="305435" y="2196465"/>
                </a:lnTo>
                <a:lnTo>
                  <a:pt x="333375" y="2232533"/>
                </a:lnTo>
                <a:lnTo>
                  <a:pt x="362203" y="2267839"/>
                </a:lnTo>
                <a:lnTo>
                  <a:pt x="392049" y="2302116"/>
                </a:lnTo>
                <a:lnTo>
                  <a:pt x="422910" y="2335504"/>
                </a:lnTo>
                <a:lnTo>
                  <a:pt x="454787" y="2367927"/>
                </a:lnTo>
                <a:lnTo>
                  <a:pt x="487552" y="2399372"/>
                </a:lnTo>
                <a:lnTo>
                  <a:pt x="521208" y="2429814"/>
                </a:lnTo>
                <a:lnTo>
                  <a:pt x="555625" y="2459228"/>
                </a:lnTo>
                <a:lnTo>
                  <a:pt x="591058" y="2487587"/>
                </a:lnTo>
                <a:lnTo>
                  <a:pt x="627252" y="2514879"/>
                </a:lnTo>
                <a:lnTo>
                  <a:pt x="664337" y="2541079"/>
                </a:lnTo>
                <a:lnTo>
                  <a:pt x="702055" y="2566162"/>
                </a:lnTo>
                <a:lnTo>
                  <a:pt x="740664" y="2590114"/>
                </a:lnTo>
                <a:lnTo>
                  <a:pt x="780034" y="2612898"/>
                </a:lnTo>
                <a:lnTo>
                  <a:pt x="820039" y="2634513"/>
                </a:lnTo>
                <a:lnTo>
                  <a:pt x="860805" y="2654922"/>
                </a:lnTo>
                <a:lnTo>
                  <a:pt x="902208" y="2674112"/>
                </a:lnTo>
                <a:lnTo>
                  <a:pt x="944245" y="2692057"/>
                </a:lnTo>
                <a:lnTo>
                  <a:pt x="986790" y="2708732"/>
                </a:lnTo>
                <a:lnTo>
                  <a:pt x="1030097" y="2724111"/>
                </a:lnTo>
                <a:lnTo>
                  <a:pt x="1073912" y="2738196"/>
                </a:lnTo>
                <a:lnTo>
                  <a:pt x="1118235" y="2750934"/>
                </a:lnTo>
                <a:lnTo>
                  <a:pt x="1163193" y="2762326"/>
                </a:lnTo>
                <a:lnTo>
                  <a:pt x="1208532" y="2772346"/>
                </a:lnTo>
                <a:lnTo>
                  <a:pt x="1254505" y="2780957"/>
                </a:lnTo>
                <a:lnTo>
                  <a:pt x="1300734" y="2788158"/>
                </a:lnTo>
                <a:lnTo>
                  <a:pt x="1347597" y="2793911"/>
                </a:lnTo>
                <a:lnTo>
                  <a:pt x="1394714" y="2798203"/>
                </a:lnTo>
                <a:lnTo>
                  <a:pt x="1442212" y="2801010"/>
                </a:lnTo>
                <a:lnTo>
                  <a:pt x="1490091" y="2802318"/>
                </a:lnTo>
                <a:lnTo>
                  <a:pt x="1494790" y="2802293"/>
                </a:lnTo>
                <a:lnTo>
                  <a:pt x="1494790" y="2027301"/>
                </a:lnTo>
                <a:lnTo>
                  <a:pt x="1490852" y="2027301"/>
                </a:lnTo>
                <a:lnTo>
                  <a:pt x="1447927" y="2024380"/>
                </a:lnTo>
                <a:lnTo>
                  <a:pt x="1405382" y="2018919"/>
                </a:lnTo>
                <a:lnTo>
                  <a:pt x="1354963" y="2009267"/>
                </a:lnTo>
                <a:lnTo>
                  <a:pt x="1306322" y="1997202"/>
                </a:lnTo>
                <a:lnTo>
                  <a:pt x="1259459" y="1982470"/>
                </a:lnTo>
                <a:lnTo>
                  <a:pt x="1214501" y="1965198"/>
                </a:lnTo>
                <a:lnTo>
                  <a:pt x="1171321" y="1945513"/>
                </a:lnTo>
                <a:lnTo>
                  <a:pt x="1129919" y="1923161"/>
                </a:lnTo>
                <a:lnTo>
                  <a:pt x="1090295" y="1898396"/>
                </a:lnTo>
                <a:lnTo>
                  <a:pt x="1052576" y="1870964"/>
                </a:lnTo>
                <a:lnTo>
                  <a:pt x="1016508" y="1841119"/>
                </a:lnTo>
                <a:lnTo>
                  <a:pt x="982345" y="1808734"/>
                </a:lnTo>
                <a:lnTo>
                  <a:pt x="950087" y="1773809"/>
                </a:lnTo>
                <a:lnTo>
                  <a:pt x="919479" y="1736344"/>
                </a:lnTo>
                <a:lnTo>
                  <a:pt x="890651" y="1696466"/>
                </a:lnTo>
                <a:lnTo>
                  <a:pt x="863726" y="1654048"/>
                </a:lnTo>
                <a:lnTo>
                  <a:pt x="838580" y="1609217"/>
                </a:lnTo>
                <a:lnTo>
                  <a:pt x="815975" y="1562354"/>
                </a:lnTo>
                <a:lnTo>
                  <a:pt x="796798" y="1514475"/>
                </a:lnTo>
                <a:lnTo>
                  <a:pt x="781303" y="1465326"/>
                </a:lnTo>
                <a:lnTo>
                  <a:pt x="769874" y="1415161"/>
                </a:lnTo>
                <a:lnTo>
                  <a:pt x="762762" y="1363726"/>
                </a:lnTo>
                <a:lnTo>
                  <a:pt x="760349" y="1311402"/>
                </a:lnTo>
                <a:lnTo>
                  <a:pt x="760222" y="900430"/>
                </a:lnTo>
                <a:lnTo>
                  <a:pt x="760476" y="42163"/>
                </a:lnTo>
                <a:lnTo>
                  <a:pt x="760222" y="29972"/>
                </a:lnTo>
                <a:lnTo>
                  <a:pt x="733044" y="381"/>
                </a:lnTo>
                <a:lnTo>
                  <a:pt x="74041" y="253"/>
                </a:lnTo>
                <a:lnTo>
                  <a:pt x="31623" y="0"/>
                </a:lnTo>
                <a:close/>
              </a:path>
            </a:pathLst>
          </a:custGeom>
          <a:solidFill>
            <a:srgbClr val="0D8640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86000" y="224014"/>
            <a:ext cx="7885684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3545">
              <a:lnSpc>
                <a:spcPct val="100000"/>
              </a:lnSpc>
              <a:spcBef>
                <a:spcPts val="105"/>
              </a:spcBef>
            </a:pPr>
            <a:r>
              <a:rPr lang="ru-RU" sz="1700" b="1" spc="-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Следующий этап оценки точности метода РРР </a:t>
            </a:r>
            <a:endParaRPr lang="ru-RU" sz="17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14657" y="6357357"/>
            <a:ext cx="2794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mtClean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rPr>
              <a:t>7</a:t>
            </a:fld>
            <a:endParaRPr sz="180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2173C-4124-4BB3-9132-4F7598E1B353}"/>
              </a:ext>
            </a:extLst>
          </p:cNvPr>
          <p:cNvSpPr txBox="1"/>
          <p:nvPr/>
        </p:nvSpPr>
        <p:spPr>
          <a:xfrm>
            <a:off x="9377137" y="762000"/>
            <a:ext cx="289106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Вычисление координат четырех определяемых контрольных пунктов, анализ полученных данных и сравнение их с каталожными значениями.</a:t>
            </a:r>
          </a:p>
          <a:p>
            <a:endParaRPr lang="ru-RU" b="1" dirty="0"/>
          </a:p>
          <a:p>
            <a:r>
              <a:rPr lang="ru-RU" b="1" dirty="0"/>
              <a:t>Результаты вычисления координат, их анализ и сравнение показывают, что разница координат каталожных значений контрольных пунктов и координат этих пунктов, полученных методом PPP и методом статических наблюдений одного порядка величины. Это говорит о </a:t>
            </a:r>
            <a:r>
              <a:rPr lang="ru-RU" b="1" dirty="0" err="1"/>
              <a:t>равноточности</a:t>
            </a:r>
            <a:r>
              <a:rPr lang="ru-RU" b="1" dirty="0"/>
              <a:t> методов ГНСС-наблюдений.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5E36F-0AE2-44C6-A5E6-E805F5651C0A}"/>
              </a:ext>
            </a:extLst>
          </p:cNvPr>
          <p:cNvSpPr txBox="1"/>
          <p:nvPr/>
        </p:nvSpPr>
        <p:spPr>
          <a:xfrm>
            <a:off x="51066" y="533400"/>
            <a:ext cx="94739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№	</a:t>
            </a:r>
            <a:r>
              <a:rPr lang="ru-RU" dirty="0"/>
              <a:t>	</a:t>
            </a:r>
            <a:r>
              <a:rPr lang="pl-PL" dirty="0"/>
              <a:t>РРР	</a:t>
            </a:r>
            <a:r>
              <a:rPr lang="ru-RU" dirty="0"/>
              <a:t>		</a:t>
            </a:r>
            <a:r>
              <a:rPr lang="pl-PL" dirty="0"/>
              <a:t>Statica	</a:t>
            </a:r>
            <a:r>
              <a:rPr lang="ru-RU" dirty="0"/>
              <a:t>		</a:t>
            </a:r>
            <a:r>
              <a:rPr lang="pl-PL" dirty="0"/>
              <a:t>Katalo</a:t>
            </a:r>
            <a:r>
              <a:rPr lang="en-US" dirty="0"/>
              <a:t>g</a:t>
            </a:r>
            <a:endParaRPr lang="ru-RU" dirty="0"/>
          </a:p>
          <a:p>
            <a:r>
              <a:rPr lang="ru-RU" dirty="0"/>
              <a:t>	</a:t>
            </a:r>
            <a:r>
              <a:rPr lang="pl-PL" dirty="0"/>
              <a:t>X	</a:t>
            </a:r>
            <a:r>
              <a:rPr lang="ru-RU" dirty="0"/>
              <a:t>    </a:t>
            </a:r>
            <a:r>
              <a:rPr lang="pl-PL" dirty="0"/>
              <a:t>Y	</a:t>
            </a:r>
            <a:r>
              <a:rPr lang="ru-RU" dirty="0"/>
              <a:t>      </a:t>
            </a:r>
            <a:r>
              <a:rPr lang="pl-PL" dirty="0"/>
              <a:t>Z	</a:t>
            </a:r>
            <a:r>
              <a:rPr lang="ru-RU" dirty="0"/>
              <a:t>       </a:t>
            </a:r>
            <a:r>
              <a:rPr lang="pl-PL" dirty="0"/>
              <a:t>X	</a:t>
            </a:r>
            <a:r>
              <a:rPr lang="ru-RU" dirty="0"/>
              <a:t>      </a:t>
            </a:r>
            <a:r>
              <a:rPr lang="pl-PL" dirty="0"/>
              <a:t>Y	</a:t>
            </a:r>
            <a:r>
              <a:rPr lang="ru-RU" dirty="0"/>
              <a:t>    </a:t>
            </a:r>
            <a:r>
              <a:rPr lang="pl-PL" dirty="0"/>
              <a:t>Z	</a:t>
            </a:r>
            <a:r>
              <a:rPr lang="ru-RU" dirty="0"/>
              <a:t>       </a:t>
            </a:r>
            <a:r>
              <a:rPr lang="pl-PL" dirty="0"/>
              <a:t>X	</a:t>
            </a:r>
            <a:r>
              <a:rPr lang="ru-RU" dirty="0"/>
              <a:t>      </a:t>
            </a:r>
            <a:r>
              <a:rPr lang="pl-PL" dirty="0"/>
              <a:t>Y	</a:t>
            </a:r>
            <a:r>
              <a:rPr lang="ru-RU" dirty="0"/>
              <a:t>    </a:t>
            </a:r>
            <a:r>
              <a:rPr lang="pl-PL" dirty="0"/>
              <a:t>Z</a:t>
            </a:r>
          </a:p>
          <a:p>
            <a:r>
              <a:rPr lang="pl-PL" dirty="0"/>
              <a:t>9</a:t>
            </a:r>
            <a:r>
              <a:rPr lang="ru-RU" dirty="0"/>
              <a:t>      </a:t>
            </a:r>
            <a:r>
              <a:rPr lang="pl-PL" dirty="0"/>
              <a:t>9616.166</a:t>
            </a:r>
            <a:r>
              <a:rPr lang="ru-RU" dirty="0"/>
              <a:t>      </a:t>
            </a:r>
            <a:r>
              <a:rPr lang="pl-PL" dirty="0"/>
              <a:t>7316.086	34.265	9616.127</a:t>
            </a:r>
            <a:r>
              <a:rPr lang="ru-RU" dirty="0"/>
              <a:t>   </a:t>
            </a:r>
            <a:r>
              <a:rPr lang="pl-PL" dirty="0"/>
              <a:t>7316.091</a:t>
            </a:r>
            <a:r>
              <a:rPr lang="ru-RU" dirty="0"/>
              <a:t>   </a:t>
            </a:r>
            <a:r>
              <a:rPr lang="pl-PL" dirty="0"/>
              <a:t>34.252	</a:t>
            </a:r>
            <a:r>
              <a:rPr lang="ru-RU" dirty="0"/>
              <a:t> </a:t>
            </a:r>
            <a:r>
              <a:rPr lang="pl-PL" dirty="0"/>
              <a:t>9616.140</a:t>
            </a:r>
            <a:r>
              <a:rPr lang="ru-RU" dirty="0"/>
              <a:t>  </a:t>
            </a:r>
            <a:r>
              <a:rPr lang="pl-PL" dirty="0"/>
              <a:t>7316.101</a:t>
            </a:r>
            <a:r>
              <a:rPr lang="ru-RU" dirty="0"/>
              <a:t>  </a:t>
            </a:r>
            <a:r>
              <a:rPr lang="pl-PL" dirty="0"/>
              <a:t>34.228</a:t>
            </a:r>
          </a:p>
          <a:p>
            <a:r>
              <a:rPr lang="pl-PL" dirty="0"/>
              <a:t>10</a:t>
            </a:r>
            <a:r>
              <a:rPr lang="ru-RU" dirty="0"/>
              <a:t>    </a:t>
            </a:r>
            <a:r>
              <a:rPr lang="pl-PL" dirty="0"/>
              <a:t>9439.680</a:t>
            </a:r>
            <a:r>
              <a:rPr lang="ru-RU" dirty="0"/>
              <a:t>      </a:t>
            </a:r>
            <a:r>
              <a:rPr lang="pl-PL" dirty="0"/>
              <a:t>7897.468	19.301	9439.677	</a:t>
            </a:r>
            <a:r>
              <a:rPr lang="ru-RU" dirty="0"/>
              <a:t>  </a:t>
            </a:r>
            <a:r>
              <a:rPr lang="pl-PL" dirty="0"/>
              <a:t>7897.495</a:t>
            </a:r>
            <a:r>
              <a:rPr lang="ru-RU" dirty="0"/>
              <a:t>   </a:t>
            </a:r>
            <a:r>
              <a:rPr lang="pl-PL" dirty="0"/>
              <a:t>19.291	</a:t>
            </a:r>
            <a:r>
              <a:rPr lang="ru-RU" dirty="0"/>
              <a:t> </a:t>
            </a:r>
            <a:r>
              <a:rPr lang="pl-PL" dirty="0"/>
              <a:t>9439.739</a:t>
            </a:r>
            <a:r>
              <a:rPr lang="ru-RU" dirty="0"/>
              <a:t>  </a:t>
            </a:r>
            <a:r>
              <a:rPr lang="pl-PL" dirty="0"/>
              <a:t>7897.492</a:t>
            </a:r>
            <a:r>
              <a:rPr lang="ru-RU" dirty="0"/>
              <a:t>  </a:t>
            </a:r>
            <a:r>
              <a:rPr lang="pl-PL" dirty="0"/>
              <a:t>19.287</a:t>
            </a:r>
          </a:p>
          <a:p>
            <a:r>
              <a:rPr lang="pl-PL" dirty="0"/>
              <a:t>7</a:t>
            </a:r>
            <a:r>
              <a:rPr lang="ru-RU" dirty="0"/>
              <a:t>      </a:t>
            </a:r>
            <a:r>
              <a:rPr lang="pl-PL" dirty="0"/>
              <a:t>4645.770</a:t>
            </a:r>
            <a:r>
              <a:rPr lang="ru-RU" dirty="0"/>
              <a:t>      </a:t>
            </a:r>
            <a:r>
              <a:rPr lang="pl-PL" dirty="0"/>
              <a:t>3203.468	26.142	4645.728	</a:t>
            </a:r>
            <a:r>
              <a:rPr lang="ru-RU" dirty="0"/>
              <a:t>  </a:t>
            </a:r>
            <a:r>
              <a:rPr lang="pl-PL" dirty="0"/>
              <a:t>3203.263</a:t>
            </a:r>
            <a:r>
              <a:rPr lang="ru-RU" dirty="0"/>
              <a:t>   </a:t>
            </a:r>
            <a:r>
              <a:rPr lang="pl-PL" dirty="0"/>
              <a:t>26.727	</a:t>
            </a:r>
            <a:r>
              <a:rPr lang="ru-RU" dirty="0"/>
              <a:t> </a:t>
            </a:r>
            <a:r>
              <a:rPr lang="pl-PL" dirty="0"/>
              <a:t>4645.696</a:t>
            </a:r>
            <a:r>
              <a:rPr lang="ru-RU" dirty="0"/>
              <a:t>  </a:t>
            </a:r>
            <a:r>
              <a:rPr lang="pl-PL" dirty="0"/>
              <a:t>3203.464</a:t>
            </a:r>
            <a:r>
              <a:rPr lang="ru-RU" dirty="0"/>
              <a:t>  </a:t>
            </a:r>
            <a:r>
              <a:rPr lang="pl-PL" dirty="0"/>
              <a:t>26.695</a:t>
            </a:r>
          </a:p>
          <a:p>
            <a:r>
              <a:rPr lang="pl-PL" dirty="0"/>
              <a:t>8</a:t>
            </a:r>
            <a:r>
              <a:rPr lang="ru-RU" dirty="0"/>
              <a:t>      </a:t>
            </a:r>
            <a:r>
              <a:rPr lang="pl-PL" dirty="0"/>
              <a:t>9410.156</a:t>
            </a:r>
            <a:r>
              <a:rPr lang="ru-RU" dirty="0"/>
              <a:t>      </a:t>
            </a:r>
            <a:r>
              <a:rPr lang="pl-PL" dirty="0"/>
              <a:t>1085.434	35.360	9410.111	</a:t>
            </a:r>
            <a:r>
              <a:rPr lang="ru-RU" dirty="0"/>
              <a:t>  </a:t>
            </a:r>
            <a:r>
              <a:rPr lang="pl-PL" dirty="0"/>
              <a:t>1085.439</a:t>
            </a:r>
            <a:r>
              <a:rPr lang="ru-RU" dirty="0"/>
              <a:t>   </a:t>
            </a:r>
            <a:r>
              <a:rPr lang="pl-PL" dirty="0"/>
              <a:t>35.345	</a:t>
            </a:r>
            <a:r>
              <a:rPr lang="ru-RU" dirty="0"/>
              <a:t> </a:t>
            </a:r>
            <a:r>
              <a:rPr lang="pl-PL" dirty="0"/>
              <a:t>9410.104</a:t>
            </a:r>
            <a:r>
              <a:rPr lang="ru-RU" dirty="0"/>
              <a:t>  </a:t>
            </a:r>
            <a:r>
              <a:rPr lang="pl-PL" dirty="0"/>
              <a:t>1085.458</a:t>
            </a:r>
            <a:r>
              <a:rPr lang="ru-RU" dirty="0"/>
              <a:t>   </a:t>
            </a:r>
            <a:r>
              <a:rPr lang="pl-PL" dirty="0"/>
              <a:t>35.292</a:t>
            </a:r>
          </a:p>
          <a:p>
            <a:endParaRPr lang="pl-P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6A3FC-FCE4-47D4-B101-63C1352DBFE3}"/>
              </a:ext>
            </a:extLst>
          </p:cNvPr>
          <p:cNvSpPr txBox="1"/>
          <p:nvPr/>
        </p:nvSpPr>
        <p:spPr>
          <a:xfrm>
            <a:off x="7771" y="2667000"/>
            <a:ext cx="91943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№	</a:t>
            </a:r>
            <a:r>
              <a:rPr lang="ru-RU" dirty="0"/>
              <a:t>       </a:t>
            </a:r>
            <a:r>
              <a:rPr lang="pl-PL" dirty="0"/>
              <a:t>РРР - Statica	</a:t>
            </a:r>
            <a:r>
              <a:rPr lang="ru-RU" dirty="0"/>
              <a:t>	       </a:t>
            </a:r>
            <a:r>
              <a:rPr lang="pl-PL" dirty="0"/>
              <a:t>РРР - Katalog	</a:t>
            </a:r>
            <a:r>
              <a:rPr lang="ru-RU" dirty="0"/>
              <a:t>	      </a:t>
            </a:r>
            <a:r>
              <a:rPr lang="pl-PL" dirty="0"/>
              <a:t>Statica - Katalog</a:t>
            </a:r>
          </a:p>
          <a:p>
            <a:r>
              <a:rPr lang="pl-PL" dirty="0"/>
              <a:t>	</a:t>
            </a:r>
            <a:r>
              <a:rPr lang="ru-RU" dirty="0"/>
              <a:t>    </a:t>
            </a:r>
            <a:r>
              <a:rPr lang="pl-PL" dirty="0"/>
              <a:t>X	</a:t>
            </a:r>
            <a:r>
              <a:rPr lang="ru-RU" dirty="0"/>
              <a:t>     </a:t>
            </a:r>
            <a:r>
              <a:rPr lang="pl-PL" dirty="0"/>
              <a:t>Y	</a:t>
            </a:r>
            <a:r>
              <a:rPr lang="ru-RU" dirty="0"/>
              <a:t>    </a:t>
            </a:r>
            <a:r>
              <a:rPr lang="pl-PL" dirty="0"/>
              <a:t>Z	</a:t>
            </a:r>
            <a:r>
              <a:rPr lang="ru-RU" dirty="0"/>
              <a:t>   </a:t>
            </a:r>
            <a:r>
              <a:rPr lang="pl-PL" dirty="0"/>
              <a:t>X	</a:t>
            </a:r>
            <a:r>
              <a:rPr lang="ru-RU" dirty="0"/>
              <a:t>    </a:t>
            </a:r>
            <a:r>
              <a:rPr lang="pl-PL" dirty="0"/>
              <a:t>Y	</a:t>
            </a:r>
            <a:r>
              <a:rPr lang="ru-RU" dirty="0"/>
              <a:t>   </a:t>
            </a:r>
            <a:r>
              <a:rPr lang="pl-PL" dirty="0"/>
              <a:t>Z	</a:t>
            </a:r>
            <a:r>
              <a:rPr lang="ru-RU" dirty="0"/>
              <a:t>     </a:t>
            </a:r>
            <a:r>
              <a:rPr lang="pl-PL" dirty="0"/>
              <a:t>X	</a:t>
            </a:r>
            <a:r>
              <a:rPr lang="ru-RU" dirty="0"/>
              <a:t>   </a:t>
            </a:r>
            <a:r>
              <a:rPr lang="pl-PL" dirty="0"/>
              <a:t>Y	</a:t>
            </a:r>
            <a:r>
              <a:rPr lang="ru-RU" dirty="0"/>
              <a:t>    </a:t>
            </a:r>
            <a:r>
              <a:rPr lang="pl-PL" dirty="0"/>
              <a:t>Z</a:t>
            </a:r>
          </a:p>
          <a:p>
            <a:r>
              <a:rPr lang="pl-PL" dirty="0"/>
              <a:t>9	0.039	-0.005	0.013	0.026	-0.015	0.037	-0.013	-0.01	0.024</a:t>
            </a:r>
          </a:p>
          <a:p>
            <a:r>
              <a:rPr lang="pl-PL" dirty="0"/>
              <a:t>10	0.003	-0.027	0.010	-0.059	-0.024	0.014	-0.062	0.003	0.004</a:t>
            </a:r>
          </a:p>
          <a:p>
            <a:r>
              <a:rPr lang="pl-PL" dirty="0"/>
              <a:t>7	0.042	0.005	0.015	0.074	0.004	0.047	0.032	-0.001	0.032</a:t>
            </a:r>
          </a:p>
          <a:p>
            <a:r>
              <a:rPr lang="pl-PL" dirty="0"/>
              <a:t>8	0.045	-0.005	0.015	0.052	-0.024	0.058	0.007	-0.019	0.053</a:t>
            </a:r>
          </a:p>
          <a:p>
            <a:endParaRPr lang="pl-P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36139-1806-4915-9A63-DFA10B06F52D}"/>
              </a:ext>
            </a:extLst>
          </p:cNvPr>
          <p:cNvSpPr txBox="1"/>
          <p:nvPr/>
        </p:nvSpPr>
        <p:spPr>
          <a:xfrm>
            <a:off x="2001287" y="2526268"/>
            <a:ext cx="6122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Координаты определяемых контрольных пунктов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EC368D-8371-4C8B-B8F6-07BD81060BCA}"/>
              </a:ext>
            </a:extLst>
          </p:cNvPr>
          <p:cNvSpPr txBox="1"/>
          <p:nvPr/>
        </p:nvSpPr>
        <p:spPr>
          <a:xfrm>
            <a:off x="1828800" y="4736068"/>
            <a:ext cx="6122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Разность координат определяемых контрольных пунктов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03746A-5FAF-40B0-A8E5-93D21379F8C3}"/>
              </a:ext>
            </a:extLst>
          </p:cNvPr>
          <p:cNvSpPr txBox="1"/>
          <p:nvPr/>
        </p:nvSpPr>
        <p:spPr>
          <a:xfrm>
            <a:off x="0" y="5432502"/>
            <a:ext cx="93545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Статический метод требует синхронизированных по времени наблюдений на пунктах. В сложных физико-географических условиях это не всегда может быть выполнено в полном объеме. </a:t>
            </a:r>
          </a:p>
          <a:p>
            <a:r>
              <a:rPr lang="ru-RU" b="1" dirty="0"/>
              <a:t>Применение метода РРР не требует синхронных наблюдений на пунктах.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96956" y="775716"/>
            <a:ext cx="1494790" cy="5320030"/>
            <a:chOff x="10696956" y="775716"/>
            <a:chExt cx="1494790" cy="5320030"/>
          </a:xfrm>
        </p:grpSpPr>
        <p:sp>
          <p:nvSpPr>
            <p:cNvPr id="3" name="object 3"/>
            <p:cNvSpPr/>
            <p:nvPr/>
          </p:nvSpPr>
          <p:spPr>
            <a:xfrm>
              <a:off x="10696956" y="3293363"/>
              <a:ext cx="1494790" cy="2802890"/>
            </a:xfrm>
            <a:custGeom>
              <a:avLst/>
              <a:gdLst/>
              <a:ahLst/>
              <a:cxnLst/>
              <a:rect l="l" t="t" r="r" b="b"/>
              <a:pathLst>
                <a:path w="1494790" h="2802890">
                  <a:moveTo>
                    <a:pt x="723392" y="127"/>
                  </a:moveTo>
                  <a:lnTo>
                    <a:pt x="711962" y="0"/>
                  </a:lnTo>
                  <a:lnTo>
                    <a:pt x="690753" y="127"/>
                  </a:lnTo>
                  <a:lnTo>
                    <a:pt x="723392" y="127"/>
                  </a:lnTo>
                  <a:close/>
                </a:path>
                <a:path w="1494790" h="2802890">
                  <a:moveTo>
                    <a:pt x="726948" y="254"/>
                  </a:moveTo>
                  <a:lnTo>
                    <a:pt x="330962" y="0"/>
                  </a:lnTo>
                  <a:lnTo>
                    <a:pt x="74041" y="254"/>
                  </a:lnTo>
                  <a:lnTo>
                    <a:pt x="726948" y="254"/>
                  </a:lnTo>
                  <a:close/>
                </a:path>
                <a:path w="1494790" h="2802890">
                  <a:moveTo>
                    <a:pt x="1494790" y="2027301"/>
                  </a:moveTo>
                  <a:lnTo>
                    <a:pt x="1490853" y="2027301"/>
                  </a:lnTo>
                  <a:lnTo>
                    <a:pt x="1447927" y="2024380"/>
                  </a:lnTo>
                  <a:lnTo>
                    <a:pt x="1405382" y="2018919"/>
                  </a:lnTo>
                  <a:lnTo>
                    <a:pt x="1354963" y="2009267"/>
                  </a:lnTo>
                  <a:lnTo>
                    <a:pt x="1306322" y="1997202"/>
                  </a:lnTo>
                  <a:lnTo>
                    <a:pt x="1259459" y="1982470"/>
                  </a:lnTo>
                  <a:lnTo>
                    <a:pt x="1214501" y="1965198"/>
                  </a:lnTo>
                  <a:lnTo>
                    <a:pt x="1171321" y="1945513"/>
                  </a:lnTo>
                  <a:lnTo>
                    <a:pt x="1129919" y="1923161"/>
                  </a:lnTo>
                  <a:lnTo>
                    <a:pt x="1090295" y="1898396"/>
                  </a:lnTo>
                  <a:lnTo>
                    <a:pt x="1052576" y="1870964"/>
                  </a:lnTo>
                  <a:lnTo>
                    <a:pt x="1016508" y="1841119"/>
                  </a:lnTo>
                  <a:lnTo>
                    <a:pt x="982345" y="1808734"/>
                  </a:lnTo>
                  <a:lnTo>
                    <a:pt x="950087" y="1773809"/>
                  </a:lnTo>
                  <a:lnTo>
                    <a:pt x="919480" y="1736344"/>
                  </a:lnTo>
                  <a:lnTo>
                    <a:pt x="890651" y="1696466"/>
                  </a:lnTo>
                  <a:lnTo>
                    <a:pt x="863727" y="1654048"/>
                  </a:lnTo>
                  <a:lnTo>
                    <a:pt x="838581" y="1609217"/>
                  </a:lnTo>
                  <a:lnTo>
                    <a:pt x="815975" y="1562354"/>
                  </a:lnTo>
                  <a:lnTo>
                    <a:pt x="796798" y="1514475"/>
                  </a:lnTo>
                  <a:lnTo>
                    <a:pt x="781304" y="1465326"/>
                  </a:lnTo>
                  <a:lnTo>
                    <a:pt x="769874" y="1415161"/>
                  </a:lnTo>
                  <a:lnTo>
                    <a:pt x="762762" y="1363726"/>
                  </a:lnTo>
                  <a:lnTo>
                    <a:pt x="760349" y="1311402"/>
                  </a:lnTo>
                  <a:lnTo>
                    <a:pt x="760222" y="900430"/>
                  </a:lnTo>
                  <a:lnTo>
                    <a:pt x="760476" y="42164"/>
                  </a:lnTo>
                  <a:lnTo>
                    <a:pt x="760222" y="29972"/>
                  </a:lnTo>
                  <a:lnTo>
                    <a:pt x="733044" y="381"/>
                  </a:lnTo>
                  <a:lnTo>
                    <a:pt x="74041" y="254"/>
                  </a:lnTo>
                  <a:lnTo>
                    <a:pt x="31623" y="0"/>
                  </a:lnTo>
                  <a:lnTo>
                    <a:pt x="10541" y="5588"/>
                  </a:lnTo>
                  <a:lnTo>
                    <a:pt x="3302" y="26670"/>
                  </a:lnTo>
                  <a:lnTo>
                    <a:pt x="2540" y="72644"/>
                  </a:lnTo>
                  <a:lnTo>
                    <a:pt x="889" y="1180211"/>
                  </a:lnTo>
                  <a:lnTo>
                    <a:pt x="127" y="1232027"/>
                  </a:lnTo>
                  <a:lnTo>
                    <a:pt x="0" y="1285621"/>
                  </a:lnTo>
                  <a:lnTo>
                    <a:pt x="1524" y="1338961"/>
                  </a:lnTo>
                  <a:lnTo>
                    <a:pt x="4699" y="1392174"/>
                  </a:lnTo>
                  <a:lnTo>
                    <a:pt x="9652" y="1445133"/>
                  </a:lnTo>
                  <a:lnTo>
                    <a:pt x="16383" y="1497965"/>
                  </a:lnTo>
                  <a:lnTo>
                    <a:pt x="24892" y="1550543"/>
                  </a:lnTo>
                  <a:lnTo>
                    <a:pt x="35306" y="1602867"/>
                  </a:lnTo>
                  <a:lnTo>
                    <a:pt x="47498" y="1654937"/>
                  </a:lnTo>
                  <a:lnTo>
                    <a:pt x="59944" y="1700784"/>
                  </a:lnTo>
                  <a:lnTo>
                    <a:pt x="73533" y="1745996"/>
                  </a:lnTo>
                  <a:lnTo>
                    <a:pt x="88646" y="1790573"/>
                  </a:lnTo>
                  <a:lnTo>
                    <a:pt x="104902" y="1834388"/>
                  </a:lnTo>
                  <a:lnTo>
                    <a:pt x="122428" y="1877695"/>
                  </a:lnTo>
                  <a:lnTo>
                    <a:pt x="141224" y="1920113"/>
                  </a:lnTo>
                  <a:lnTo>
                    <a:pt x="161290" y="1962023"/>
                  </a:lnTo>
                  <a:lnTo>
                    <a:pt x="182499" y="2003044"/>
                  </a:lnTo>
                  <a:lnTo>
                    <a:pt x="204851" y="2043303"/>
                  </a:lnTo>
                  <a:lnTo>
                    <a:pt x="228346" y="2082800"/>
                  </a:lnTo>
                  <a:lnTo>
                    <a:pt x="252984" y="2121535"/>
                  </a:lnTo>
                  <a:lnTo>
                    <a:pt x="278638" y="2159381"/>
                  </a:lnTo>
                  <a:lnTo>
                    <a:pt x="305435" y="2196465"/>
                  </a:lnTo>
                  <a:lnTo>
                    <a:pt x="333375" y="2232533"/>
                  </a:lnTo>
                  <a:lnTo>
                    <a:pt x="362204" y="2267839"/>
                  </a:lnTo>
                  <a:lnTo>
                    <a:pt x="392049" y="2302116"/>
                  </a:lnTo>
                  <a:lnTo>
                    <a:pt x="422910" y="2335504"/>
                  </a:lnTo>
                  <a:lnTo>
                    <a:pt x="454787" y="2367927"/>
                  </a:lnTo>
                  <a:lnTo>
                    <a:pt x="487553" y="2399373"/>
                  </a:lnTo>
                  <a:lnTo>
                    <a:pt x="521208" y="2429814"/>
                  </a:lnTo>
                  <a:lnTo>
                    <a:pt x="555625" y="2459228"/>
                  </a:lnTo>
                  <a:lnTo>
                    <a:pt x="591058" y="2487587"/>
                  </a:lnTo>
                  <a:lnTo>
                    <a:pt x="627253" y="2514879"/>
                  </a:lnTo>
                  <a:lnTo>
                    <a:pt x="664337" y="2541079"/>
                  </a:lnTo>
                  <a:lnTo>
                    <a:pt x="702056" y="2566162"/>
                  </a:lnTo>
                  <a:lnTo>
                    <a:pt x="740664" y="2590114"/>
                  </a:lnTo>
                  <a:lnTo>
                    <a:pt x="780034" y="2612898"/>
                  </a:lnTo>
                  <a:lnTo>
                    <a:pt x="820039" y="2634513"/>
                  </a:lnTo>
                  <a:lnTo>
                    <a:pt x="860806" y="2654922"/>
                  </a:lnTo>
                  <a:lnTo>
                    <a:pt x="902208" y="2674112"/>
                  </a:lnTo>
                  <a:lnTo>
                    <a:pt x="944245" y="2692057"/>
                  </a:lnTo>
                  <a:lnTo>
                    <a:pt x="986790" y="2708732"/>
                  </a:lnTo>
                  <a:lnTo>
                    <a:pt x="1030097" y="2724112"/>
                  </a:lnTo>
                  <a:lnTo>
                    <a:pt x="1073912" y="2738196"/>
                  </a:lnTo>
                  <a:lnTo>
                    <a:pt x="1118235" y="2750934"/>
                  </a:lnTo>
                  <a:lnTo>
                    <a:pt x="1163193" y="2762326"/>
                  </a:lnTo>
                  <a:lnTo>
                    <a:pt x="1208532" y="2772346"/>
                  </a:lnTo>
                  <a:lnTo>
                    <a:pt x="1254506" y="2780957"/>
                  </a:lnTo>
                  <a:lnTo>
                    <a:pt x="1300734" y="2788158"/>
                  </a:lnTo>
                  <a:lnTo>
                    <a:pt x="1347597" y="2793911"/>
                  </a:lnTo>
                  <a:lnTo>
                    <a:pt x="1394714" y="2798203"/>
                  </a:lnTo>
                  <a:lnTo>
                    <a:pt x="1442212" y="2801010"/>
                  </a:lnTo>
                  <a:lnTo>
                    <a:pt x="1490091" y="2802318"/>
                  </a:lnTo>
                  <a:lnTo>
                    <a:pt x="1494790" y="2802293"/>
                  </a:lnTo>
                  <a:lnTo>
                    <a:pt x="1494790" y="2027301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06100" y="1776983"/>
              <a:ext cx="1485900" cy="3046730"/>
            </a:xfrm>
            <a:custGeom>
              <a:avLst/>
              <a:gdLst/>
              <a:ahLst/>
              <a:cxnLst/>
              <a:rect l="l" t="t" r="r" b="b"/>
              <a:pathLst>
                <a:path w="1485900" h="3046729">
                  <a:moveTo>
                    <a:pt x="495807" y="0"/>
                  </a:moveTo>
                  <a:lnTo>
                    <a:pt x="487933" y="3048"/>
                  </a:lnTo>
                  <a:lnTo>
                    <a:pt x="477774" y="11556"/>
                  </a:lnTo>
                  <a:lnTo>
                    <a:pt x="473455" y="15620"/>
                  </a:lnTo>
                  <a:lnTo>
                    <a:pt x="469265" y="20065"/>
                  </a:lnTo>
                  <a:lnTo>
                    <a:pt x="19811" y="475361"/>
                  </a:lnTo>
                  <a:lnTo>
                    <a:pt x="14350" y="481329"/>
                  </a:lnTo>
                  <a:lnTo>
                    <a:pt x="8635" y="487044"/>
                  </a:lnTo>
                  <a:lnTo>
                    <a:pt x="2667" y="494664"/>
                  </a:lnTo>
                  <a:lnTo>
                    <a:pt x="0" y="502412"/>
                  </a:lnTo>
                  <a:lnTo>
                    <a:pt x="1270" y="510413"/>
                  </a:lnTo>
                  <a:lnTo>
                    <a:pt x="6857" y="518667"/>
                  </a:lnTo>
                  <a:lnTo>
                    <a:pt x="25780" y="538226"/>
                  </a:lnTo>
                  <a:lnTo>
                    <a:pt x="1082675" y="1607312"/>
                  </a:lnTo>
                  <a:lnTo>
                    <a:pt x="1112647" y="1636649"/>
                  </a:lnTo>
                  <a:lnTo>
                    <a:pt x="1125601" y="1653666"/>
                  </a:lnTo>
                  <a:lnTo>
                    <a:pt x="1128268" y="1675129"/>
                  </a:lnTo>
                  <a:lnTo>
                    <a:pt x="1127759" y="1718055"/>
                  </a:lnTo>
                  <a:lnTo>
                    <a:pt x="1127886" y="2993263"/>
                  </a:lnTo>
                  <a:lnTo>
                    <a:pt x="1133602" y="3039745"/>
                  </a:lnTo>
                  <a:lnTo>
                    <a:pt x="1181100" y="3046476"/>
                  </a:lnTo>
                  <a:lnTo>
                    <a:pt x="1485519" y="3046348"/>
                  </a:lnTo>
                  <a:lnTo>
                    <a:pt x="1485519" y="991742"/>
                  </a:lnTo>
                  <a:lnTo>
                    <a:pt x="1480693" y="987298"/>
                  </a:lnTo>
                  <a:lnTo>
                    <a:pt x="1465452" y="972312"/>
                  </a:lnTo>
                  <a:lnTo>
                    <a:pt x="524764" y="21462"/>
                  </a:lnTo>
                  <a:lnTo>
                    <a:pt x="512825" y="9778"/>
                  </a:lnTo>
                  <a:lnTo>
                    <a:pt x="503554" y="2286"/>
                  </a:lnTo>
                  <a:lnTo>
                    <a:pt x="495807" y="0"/>
                  </a:lnTo>
                  <a:close/>
                </a:path>
              </a:pathLst>
            </a:custGeom>
            <a:solidFill>
              <a:srgbClr val="215097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58956" y="1267714"/>
              <a:ext cx="732790" cy="995044"/>
            </a:xfrm>
            <a:custGeom>
              <a:avLst/>
              <a:gdLst/>
              <a:ahLst/>
              <a:cxnLst/>
              <a:rect l="l" t="t" r="r" b="b"/>
              <a:pathLst>
                <a:path w="732790" h="995044">
                  <a:moveTo>
                    <a:pt x="247776" y="0"/>
                  </a:moveTo>
                  <a:lnTo>
                    <a:pt x="240157" y="2921"/>
                  </a:lnTo>
                  <a:lnTo>
                    <a:pt x="230377" y="11684"/>
                  </a:lnTo>
                  <a:lnTo>
                    <a:pt x="2540" y="243586"/>
                  </a:lnTo>
                  <a:lnTo>
                    <a:pt x="2413" y="248285"/>
                  </a:lnTo>
                  <a:lnTo>
                    <a:pt x="0" y="255143"/>
                  </a:lnTo>
                  <a:lnTo>
                    <a:pt x="732663" y="995045"/>
                  </a:lnTo>
                  <a:lnTo>
                    <a:pt x="732663" y="242570"/>
                  </a:lnTo>
                  <a:lnTo>
                    <a:pt x="495680" y="242570"/>
                  </a:lnTo>
                  <a:lnTo>
                    <a:pt x="452754" y="200787"/>
                  </a:lnTo>
                  <a:lnTo>
                    <a:pt x="264922" y="11049"/>
                  </a:lnTo>
                  <a:lnTo>
                    <a:pt x="255397" y="2666"/>
                  </a:lnTo>
                  <a:lnTo>
                    <a:pt x="247776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4637" y="1275461"/>
              <a:ext cx="236982" cy="2348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960225" y="775716"/>
              <a:ext cx="231775" cy="471805"/>
            </a:xfrm>
            <a:custGeom>
              <a:avLst/>
              <a:gdLst/>
              <a:ahLst/>
              <a:cxnLst/>
              <a:rect l="l" t="t" r="r" b="b"/>
              <a:pathLst>
                <a:path w="231775" h="471805">
                  <a:moveTo>
                    <a:pt x="231394" y="0"/>
                  </a:moveTo>
                  <a:lnTo>
                    <a:pt x="190880" y="37846"/>
                  </a:lnTo>
                  <a:lnTo>
                    <a:pt x="149098" y="78739"/>
                  </a:lnTo>
                  <a:lnTo>
                    <a:pt x="104394" y="123571"/>
                  </a:lnTo>
                  <a:lnTo>
                    <a:pt x="61595" y="167639"/>
                  </a:lnTo>
                  <a:lnTo>
                    <a:pt x="25273" y="206375"/>
                  </a:lnTo>
                  <a:lnTo>
                    <a:pt x="0" y="235076"/>
                  </a:lnTo>
                  <a:lnTo>
                    <a:pt x="29336" y="267081"/>
                  </a:lnTo>
                  <a:lnTo>
                    <a:pt x="59690" y="298196"/>
                  </a:lnTo>
                  <a:lnTo>
                    <a:pt x="90550" y="328930"/>
                  </a:lnTo>
                  <a:lnTo>
                    <a:pt x="231394" y="471550"/>
                  </a:lnTo>
                  <a:lnTo>
                    <a:pt x="231394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60802" y="198149"/>
            <a:ext cx="953325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b="1" spc="-1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Практическая реализация предлагаемой методики </a:t>
            </a:r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14657" y="6357357"/>
            <a:ext cx="2794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mtClean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rPr>
              <a:t>8</a:t>
            </a:fld>
            <a:endParaRPr sz="180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516" y="717396"/>
            <a:ext cx="12083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025"/>
            <a:r>
              <a:rPr lang="ru-RU" b="1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Осуществлена при выполнении инженерных изысканий в районе Байкало-Амурской магистрали на линейном объекте изысканий протяженностью порядка 400 км, расположенном в сложных физико-географических условиях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04516" y="1496547"/>
            <a:ext cx="606406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025"/>
            <a:r>
              <a:rPr lang="ru-RU" b="1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Начальный этап – построение каркасной ГНСС-сети методом статических измерений. </a:t>
            </a:r>
          </a:p>
          <a:p>
            <a:pPr marL="73025"/>
            <a:r>
              <a:rPr lang="ru-RU" b="1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Координаты исходных пунктов представлены в трех местных системах координат. </a:t>
            </a:r>
          </a:p>
          <a:p>
            <a:pPr marL="73025"/>
            <a:r>
              <a:rPr lang="ru-RU" b="1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 исходные взяты пункты государственной геодезической сети не ниже 2 класса точности с высотами, полученными геометрическим нивелированием не ниже 4 класса точности. </a:t>
            </a:r>
          </a:p>
          <a:p>
            <a:pPr marL="73025"/>
            <a:r>
              <a:rPr lang="ru-RU" b="1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 этих пунктах выполнены длительные ГНСС-наблюдения и методом PPP вычислены координаты и высоты в системе отсчета ITRF2014 (WGS 84). </a:t>
            </a:r>
          </a:p>
          <a:p>
            <a:pPr marL="73025"/>
            <a:r>
              <a:rPr lang="ru-RU" b="1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Далее было выполнено уравнивание каркасной сети в ПО </a:t>
            </a:r>
            <a:r>
              <a:rPr lang="ru-RU" b="1" kern="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Topcon</a:t>
            </a:r>
            <a:r>
              <a:rPr lang="ru-RU" b="1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Tools.</a:t>
            </a:r>
          </a:p>
          <a:p>
            <a:pPr marL="73025"/>
            <a:r>
              <a:rPr lang="ru-RU" b="1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 следующем этапе выполнено уравнивание каркасной сети в местных системах координат с использованием модели геоида Earth </a:t>
            </a:r>
            <a:r>
              <a:rPr lang="ru-RU" b="1" kern="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Gravitational</a:t>
            </a:r>
            <a:r>
              <a:rPr lang="ru-RU" b="1" kern="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Model EGM2008.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988E3B-034B-4DBB-AD75-C03DE8A2F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5" y="1592210"/>
            <a:ext cx="6064065" cy="52845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7ED6E6D-E779-4112-AD9C-D18ADC40570A}"/>
              </a:ext>
            </a:extLst>
          </p:cNvPr>
          <p:cNvSpPr txBox="1"/>
          <p:nvPr/>
        </p:nvSpPr>
        <p:spPr>
          <a:xfrm>
            <a:off x="6400800" y="6476350"/>
            <a:ext cx="7833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Схема каркасной сети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05515" y="231339"/>
            <a:ext cx="99861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Программа для вычисления компонентов приращения координат DX, DY, DZ</a:t>
            </a:r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44045" y="6357357"/>
            <a:ext cx="27876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pc="-5" smtClean="0">
                <a:solidFill>
                  <a:srgbClr val="005F3A"/>
                </a:solidFill>
                <a:latin typeface="Microsoft Sans Serif" panose="020B0604020202020204"/>
                <a:cs typeface="Microsoft Sans Serif" panose="020B0604020202020204"/>
              </a:rPr>
              <a:t>9</a:t>
            </a:fld>
            <a:endParaRPr sz="1800"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1171" y="845806"/>
            <a:ext cx="445083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Позволяет вычислять по координатам свободной базисной станции и координатам ближайших пунктов (в системе WGS-84, X, Y, Z, </a:t>
            </a:r>
            <a:r>
              <a:rPr lang="ru-RU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mX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mY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mZ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B, L, H) компоненты приращения координат DX, DY, DZ и создавать SNAP-файлы с данными по станциям и базовым линиям и их точностные характеристики.</a:t>
            </a:r>
          </a:p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Файлы импортировались в качестве вставки спутникового построения в проект </a:t>
            </a:r>
            <a:r>
              <a:rPr lang="ru-RU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Topcon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Tools каркасной сети и выполнялось уравнивание, с получением точных координат и высоты свободной станции. Вычислялись и вносились соответствующие поправки в координаты и высоты точек, полученных в результате съемки в режиме кинематики реального времени.</a:t>
            </a:r>
          </a:p>
        </p:txBody>
      </p:sp>
      <p:grpSp>
        <p:nvGrpSpPr>
          <p:cNvPr id="38" name="object 2"/>
          <p:cNvGrpSpPr/>
          <p:nvPr/>
        </p:nvGrpSpPr>
        <p:grpSpPr>
          <a:xfrm>
            <a:off x="10696956" y="775716"/>
            <a:ext cx="1494790" cy="5320030"/>
            <a:chOff x="10696956" y="775716"/>
            <a:chExt cx="1494790" cy="5320030"/>
          </a:xfrm>
        </p:grpSpPr>
        <p:sp>
          <p:nvSpPr>
            <p:cNvPr id="39" name="object 3"/>
            <p:cNvSpPr/>
            <p:nvPr/>
          </p:nvSpPr>
          <p:spPr>
            <a:xfrm>
              <a:off x="10696956" y="3293363"/>
              <a:ext cx="1494790" cy="2802890"/>
            </a:xfrm>
            <a:custGeom>
              <a:avLst/>
              <a:gdLst/>
              <a:ahLst/>
              <a:cxnLst/>
              <a:rect l="l" t="t" r="r" b="b"/>
              <a:pathLst>
                <a:path w="1494790" h="2802890">
                  <a:moveTo>
                    <a:pt x="723392" y="127"/>
                  </a:moveTo>
                  <a:lnTo>
                    <a:pt x="711962" y="0"/>
                  </a:lnTo>
                  <a:lnTo>
                    <a:pt x="690753" y="127"/>
                  </a:lnTo>
                  <a:lnTo>
                    <a:pt x="723392" y="127"/>
                  </a:lnTo>
                  <a:close/>
                </a:path>
                <a:path w="1494790" h="2802890">
                  <a:moveTo>
                    <a:pt x="726948" y="254"/>
                  </a:moveTo>
                  <a:lnTo>
                    <a:pt x="330962" y="0"/>
                  </a:lnTo>
                  <a:lnTo>
                    <a:pt x="74041" y="254"/>
                  </a:lnTo>
                  <a:lnTo>
                    <a:pt x="726948" y="254"/>
                  </a:lnTo>
                  <a:close/>
                </a:path>
                <a:path w="1494790" h="2802890">
                  <a:moveTo>
                    <a:pt x="1494790" y="2027301"/>
                  </a:moveTo>
                  <a:lnTo>
                    <a:pt x="1490853" y="2027301"/>
                  </a:lnTo>
                  <a:lnTo>
                    <a:pt x="1447927" y="2024380"/>
                  </a:lnTo>
                  <a:lnTo>
                    <a:pt x="1405382" y="2018919"/>
                  </a:lnTo>
                  <a:lnTo>
                    <a:pt x="1354963" y="2009267"/>
                  </a:lnTo>
                  <a:lnTo>
                    <a:pt x="1306322" y="1997202"/>
                  </a:lnTo>
                  <a:lnTo>
                    <a:pt x="1259459" y="1982470"/>
                  </a:lnTo>
                  <a:lnTo>
                    <a:pt x="1214501" y="1965198"/>
                  </a:lnTo>
                  <a:lnTo>
                    <a:pt x="1171321" y="1945513"/>
                  </a:lnTo>
                  <a:lnTo>
                    <a:pt x="1129919" y="1923161"/>
                  </a:lnTo>
                  <a:lnTo>
                    <a:pt x="1090295" y="1898396"/>
                  </a:lnTo>
                  <a:lnTo>
                    <a:pt x="1052576" y="1870964"/>
                  </a:lnTo>
                  <a:lnTo>
                    <a:pt x="1016508" y="1841119"/>
                  </a:lnTo>
                  <a:lnTo>
                    <a:pt x="982345" y="1808734"/>
                  </a:lnTo>
                  <a:lnTo>
                    <a:pt x="950087" y="1773809"/>
                  </a:lnTo>
                  <a:lnTo>
                    <a:pt x="919480" y="1736344"/>
                  </a:lnTo>
                  <a:lnTo>
                    <a:pt x="890651" y="1696466"/>
                  </a:lnTo>
                  <a:lnTo>
                    <a:pt x="863727" y="1654048"/>
                  </a:lnTo>
                  <a:lnTo>
                    <a:pt x="838581" y="1609217"/>
                  </a:lnTo>
                  <a:lnTo>
                    <a:pt x="815975" y="1562354"/>
                  </a:lnTo>
                  <a:lnTo>
                    <a:pt x="796798" y="1514475"/>
                  </a:lnTo>
                  <a:lnTo>
                    <a:pt x="781304" y="1465326"/>
                  </a:lnTo>
                  <a:lnTo>
                    <a:pt x="769874" y="1415161"/>
                  </a:lnTo>
                  <a:lnTo>
                    <a:pt x="762762" y="1363726"/>
                  </a:lnTo>
                  <a:lnTo>
                    <a:pt x="760349" y="1311402"/>
                  </a:lnTo>
                  <a:lnTo>
                    <a:pt x="760222" y="900430"/>
                  </a:lnTo>
                  <a:lnTo>
                    <a:pt x="760476" y="42164"/>
                  </a:lnTo>
                  <a:lnTo>
                    <a:pt x="760222" y="29972"/>
                  </a:lnTo>
                  <a:lnTo>
                    <a:pt x="733044" y="381"/>
                  </a:lnTo>
                  <a:lnTo>
                    <a:pt x="74041" y="254"/>
                  </a:lnTo>
                  <a:lnTo>
                    <a:pt x="31623" y="0"/>
                  </a:lnTo>
                  <a:lnTo>
                    <a:pt x="10541" y="5588"/>
                  </a:lnTo>
                  <a:lnTo>
                    <a:pt x="3302" y="26670"/>
                  </a:lnTo>
                  <a:lnTo>
                    <a:pt x="2540" y="72644"/>
                  </a:lnTo>
                  <a:lnTo>
                    <a:pt x="889" y="1180211"/>
                  </a:lnTo>
                  <a:lnTo>
                    <a:pt x="127" y="1232027"/>
                  </a:lnTo>
                  <a:lnTo>
                    <a:pt x="0" y="1285621"/>
                  </a:lnTo>
                  <a:lnTo>
                    <a:pt x="1524" y="1338961"/>
                  </a:lnTo>
                  <a:lnTo>
                    <a:pt x="4699" y="1392174"/>
                  </a:lnTo>
                  <a:lnTo>
                    <a:pt x="9652" y="1445133"/>
                  </a:lnTo>
                  <a:lnTo>
                    <a:pt x="16383" y="1497965"/>
                  </a:lnTo>
                  <a:lnTo>
                    <a:pt x="24892" y="1550543"/>
                  </a:lnTo>
                  <a:lnTo>
                    <a:pt x="35306" y="1602867"/>
                  </a:lnTo>
                  <a:lnTo>
                    <a:pt x="47498" y="1654937"/>
                  </a:lnTo>
                  <a:lnTo>
                    <a:pt x="59944" y="1700784"/>
                  </a:lnTo>
                  <a:lnTo>
                    <a:pt x="73533" y="1745996"/>
                  </a:lnTo>
                  <a:lnTo>
                    <a:pt x="88646" y="1790573"/>
                  </a:lnTo>
                  <a:lnTo>
                    <a:pt x="104902" y="1834388"/>
                  </a:lnTo>
                  <a:lnTo>
                    <a:pt x="122428" y="1877695"/>
                  </a:lnTo>
                  <a:lnTo>
                    <a:pt x="141224" y="1920113"/>
                  </a:lnTo>
                  <a:lnTo>
                    <a:pt x="161290" y="1962023"/>
                  </a:lnTo>
                  <a:lnTo>
                    <a:pt x="182499" y="2003044"/>
                  </a:lnTo>
                  <a:lnTo>
                    <a:pt x="204851" y="2043303"/>
                  </a:lnTo>
                  <a:lnTo>
                    <a:pt x="228346" y="2082800"/>
                  </a:lnTo>
                  <a:lnTo>
                    <a:pt x="252984" y="2121535"/>
                  </a:lnTo>
                  <a:lnTo>
                    <a:pt x="278638" y="2159381"/>
                  </a:lnTo>
                  <a:lnTo>
                    <a:pt x="305435" y="2196465"/>
                  </a:lnTo>
                  <a:lnTo>
                    <a:pt x="333375" y="2232533"/>
                  </a:lnTo>
                  <a:lnTo>
                    <a:pt x="362204" y="2267839"/>
                  </a:lnTo>
                  <a:lnTo>
                    <a:pt x="392049" y="2302116"/>
                  </a:lnTo>
                  <a:lnTo>
                    <a:pt x="422910" y="2335504"/>
                  </a:lnTo>
                  <a:lnTo>
                    <a:pt x="454787" y="2367927"/>
                  </a:lnTo>
                  <a:lnTo>
                    <a:pt x="487553" y="2399373"/>
                  </a:lnTo>
                  <a:lnTo>
                    <a:pt x="521208" y="2429814"/>
                  </a:lnTo>
                  <a:lnTo>
                    <a:pt x="555625" y="2459228"/>
                  </a:lnTo>
                  <a:lnTo>
                    <a:pt x="591058" y="2487587"/>
                  </a:lnTo>
                  <a:lnTo>
                    <a:pt x="627253" y="2514879"/>
                  </a:lnTo>
                  <a:lnTo>
                    <a:pt x="664337" y="2541079"/>
                  </a:lnTo>
                  <a:lnTo>
                    <a:pt x="702056" y="2566162"/>
                  </a:lnTo>
                  <a:lnTo>
                    <a:pt x="740664" y="2590114"/>
                  </a:lnTo>
                  <a:lnTo>
                    <a:pt x="780034" y="2612898"/>
                  </a:lnTo>
                  <a:lnTo>
                    <a:pt x="820039" y="2634513"/>
                  </a:lnTo>
                  <a:lnTo>
                    <a:pt x="860806" y="2654922"/>
                  </a:lnTo>
                  <a:lnTo>
                    <a:pt x="902208" y="2674112"/>
                  </a:lnTo>
                  <a:lnTo>
                    <a:pt x="944245" y="2692057"/>
                  </a:lnTo>
                  <a:lnTo>
                    <a:pt x="986790" y="2708732"/>
                  </a:lnTo>
                  <a:lnTo>
                    <a:pt x="1030097" y="2724112"/>
                  </a:lnTo>
                  <a:lnTo>
                    <a:pt x="1073912" y="2738196"/>
                  </a:lnTo>
                  <a:lnTo>
                    <a:pt x="1118235" y="2750934"/>
                  </a:lnTo>
                  <a:lnTo>
                    <a:pt x="1163193" y="2762326"/>
                  </a:lnTo>
                  <a:lnTo>
                    <a:pt x="1208532" y="2772346"/>
                  </a:lnTo>
                  <a:lnTo>
                    <a:pt x="1254506" y="2780957"/>
                  </a:lnTo>
                  <a:lnTo>
                    <a:pt x="1300734" y="2788158"/>
                  </a:lnTo>
                  <a:lnTo>
                    <a:pt x="1347597" y="2793911"/>
                  </a:lnTo>
                  <a:lnTo>
                    <a:pt x="1394714" y="2798203"/>
                  </a:lnTo>
                  <a:lnTo>
                    <a:pt x="1442212" y="2801010"/>
                  </a:lnTo>
                  <a:lnTo>
                    <a:pt x="1490091" y="2802318"/>
                  </a:lnTo>
                  <a:lnTo>
                    <a:pt x="1494790" y="2802293"/>
                  </a:lnTo>
                  <a:lnTo>
                    <a:pt x="1494790" y="2027301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"/>
            <p:cNvSpPr/>
            <p:nvPr/>
          </p:nvSpPr>
          <p:spPr>
            <a:xfrm>
              <a:off x="10706100" y="1776983"/>
              <a:ext cx="1485900" cy="3046730"/>
            </a:xfrm>
            <a:custGeom>
              <a:avLst/>
              <a:gdLst/>
              <a:ahLst/>
              <a:cxnLst/>
              <a:rect l="l" t="t" r="r" b="b"/>
              <a:pathLst>
                <a:path w="1485900" h="3046729">
                  <a:moveTo>
                    <a:pt x="495807" y="0"/>
                  </a:moveTo>
                  <a:lnTo>
                    <a:pt x="487933" y="3048"/>
                  </a:lnTo>
                  <a:lnTo>
                    <a:pt x="477774" y="11556"/>
                  </a:lnTo>
                  <a:lnTo>
                    <a:pt x="473455" y="15620"/>
                  </a:lnTo>
                  <a:lnTo>
                    <a:pt x="469265" y="20065"/>
                  </a:lnTo>
                  <a:lnTo>
                    <a:pt x="19811" y="475361"/>
                  </a:lnTo>
                  <a:lnTo>
                    <a:pt x="14350" y="481329"/>
                  </a:lnTo>
                  <a:lnTo>
                    <a:pt x="8635" y="487044"/>
                  </a:lnTo>
                  <a:lnTo>
                    <a:pt x="2667" y="494664"/>
                  </a:lnTo>
                  <a:lnTo>
                    <a:pt x="0" y="502412"/>
                  </a:lnTo>
                  <a:lnTo>
                    <a:pt x="1270" y="510413"/>
                  </a:lnTo>
                  <a:lnTo>
                    <a:pt x="6857" y="518667"/>
                  </a:lnTo>
                  <a:lnTo>
                    <a:pt x="25780" y="538226"/>
                  </a:lnTo>
                  <a:lnTo>
                    <a:pt x="1082675" y="1607312"/>
                  </a:lnTo>
                  <a:lnTo>
                    <a:pt x="1112647" y="1636649"/>
                  </a:lnTo>
                  <a:lnTo>
                    <a:pt x="1125601" y="1653666"/>
                  </a:lnTo>
                  <a:lnTo>
                    <a:pt x="1128268" y="1675129"/>
                  </a:lnTo>
                  <a:lnTo>
                    <a:pt x="1127759" y="1718055"/>
                  </a:lnTo>
                  <a:lnTo>
                    <a:pt x="1127886" y="2993263"/>
                  </a:lnTo>
                  <a:lnTo>
                    <a:pt x="1133602" y="3039745"/>
                  </a:lnTo>
                  <a:lnTo>
                    <a:pt x="1181100" y="3046476"/>
                  </a:lnTo>
                  <a:lnTo>
                    <a:pt x="1485519" y="3046348"/>
                  </a:lnTo>
                  <a:lnTo>
                    <a:pt x="1485519" y="991742"/>
                  </a:lnTo>
                  <a:lnTo>
                    <a:pt x="1480693" y="987298"/>
                  </a:lnTo>
                  <a:lnTo>
                    <a:pt x="1465452" y="972312"/>
                  </a:lnTo>
                  <a:lnTo>
                    <a:pt x="524764" y="21462"/>
                  </a:lnTo>
                  <a:lnTo>
                    <a:pt x="512825" y="9778"/>
                  </a:lnTo>
                  <a:lnTo>
                    <a:pt x="503554" y="2286"/>
                  </a:lnTo>
                  <a:lnTo>
                    <a:pt x="495807" y="0"/>
                  </a:lnTo>
                  <a:close/>
                </a:path>
              </a:pathLst>
            </a:custGeom>
            <a:solidFill>
              <a:srgbClr val="215097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"/>
            <p:cNvSpPr/>
            <p:nvPr/>
          </p:nvSpPr>
          <p:spPr>
            <a:xfrm>
              <a:off x="11458956" y="1267714"/>
              <a:ext cx="732790" cy="995044"/>
            </a:xfrm>
            <a:custGeom>
              <a:avLst/>
              <a:gdLst/>
              <a:ahLst/>
              <a:cxnLst/>
              <a:rect l="l" t="t" r="r" b="b"/>
              <a:pathLst>
                <a:path w="732790" h="995044">
                  <a:moveTo>
                    <a:pt x="247776" y="0"/>
                  </a:moveTo>
                  <a:lnTo>
                    <a:pt x="240157" y="2921"/>
                  </a:lnTo>
                  <a:lnTo>
                    <a:pt x="230377" y="11684"/>
                  </a:lnTo>
                  <a:lnTo>
                    <a:pt x="2540" y="243586"/>
                  </a:lnTo>
                  <a:lnTo>
                    <a:pt x="2413" y="248285"/>
                  </a:lnTo>
                  <a:lnTo>
                    <a:pt x="0" y="255143"/>
                  </a:lnTo>
                  <a:lnTo>
                    <a:pt x="732663" y="995045"/>
                  </a:lnTo>
                  <a:lnTo>
                    <a:pt x="732663" y="242570"/>
                  </a:lnTo>
                  <a:lnTo>
                    <a:pt x="495680" y="242570"/>
                  </a:lnTo>
                  <a:lnTo>
                    <a:pt x="452754" y="200787"/>
                  </a:lnTo>
                  <a:lnTo>
                    <a:pt x="264922" y="11049"/>
                  </a:lnTo>
                  <a:lnTo>
                    <a:pt x="255397" y="2666"/>
                  </a:lnTo>
                  <a:lnTo>
                    <a:pt x="247776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4637" y="1275461"/>
              <a:ext cx="236982" cy="234823"/>
            </a:xfrm>
            <a:prstGeom prst="rect">
              <a:avLst/>
            </a:prstGeom>
          </p:spPr>
        </p:pic>
        <p:sp>
          <p:nvSpPr>
            <p:cNvPr id="43" name="object 7"/>
            <p:cNvSpPr/>
            <p:nvPr/>
          </p:nvSpPr>
          <p:spPr>
            <a:xfrm>
              <a:off x="11960225" y="775716"/>
              <a:ext cx="231775" cy="471805"/>
            </a:xfrm>
            <a:custGeom>
              <a:avLst/>
              <a:gdLst/>
              <a:ahLst/>
              <a:cxnLst/>
              <a:rect l="l" t="t" r="r" b="b"/>
              <a:pathLst>
                <a:path w="231775" h="471805">
                  <a:moveTo>
                    <a:pt x="231394" y="0"/>
                  </a:moveTo>
                  <a:lnTo>
                    <a:pt x="190880" y="37846"/>
                  </a:lnTo>
                  <a:lnTo>
                    <a:pt x="149098" y="78739"/>
                  </a:lnTo>
                  <a:lnTo>
                    <a:pt x="104394" y="123571"/>
                  </a:lnTo>
                  <a:lnTo>
                    <a:pt x="61595" y="167639"/>
                  </a:lnTo>
                  <a:lnTo>
                    <a:pt x="25273" y="206375"/>
                  </a:lnTo>
                  <a:lnTo>
                    <a:pt x="0" y="235076"/>
                  </a:lnTo>
                  <a:lnTo>
                    <a:pt x="29336" y="267081"/>
                  </a:lnTo>
                  <a:lnTo>
                    <a:pt x="59690" y="298196"/>
                  </a:lnTo>
                  <a:lnTo>
                    <a:pt x="90550" y="328930"/>
                  </a:lnTo>
                  <a:lnTo>
                    <a:pt x="231394" y="471550"/>
                  </a:lnTo>
                  <a:lnTo>
                    <a:pt x="231394" y="0"/>
                  </a:lnTo>
                  <a:close/>
                </a:path>
              </a:pathLst>
            </a:custGeom>
            <a:solidFill>
              <a:srgbClr val="0D8640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55D09B-F346-453F-9969-08DD4E074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0" y="863376"/>
            <a:ext cx="7371980" cy="55750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F517141-3D4D-4062-B3AF-B7ADE2F91727}"/>
              </a:ext>
            </a:extLst>
          </p:cNvPr>
          <p:cNvSpPr txBox="1"/>
          <p:nvPr/>
        </p:nvSpPr>
        <p:spPr>
          <a:xfrm>
            <a:off x="369190" y="6438465"/>
            <a:ext cx="6127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Интерфейс разработанной программы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1340</Words>
  <Application>Microsoft Office PowerPoint</Application>
  <PresentationFormat>Широкоэкранный</PresentationFormat>
  <Paragraphs>91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Microsoft Sans Serif</vt:lpstr>
      <vt:lpstr>Office Theme</vt:lpstr>
      <vt:lpstr>Foxit PDF Document</vt:lpstr>
      <vt:lpstr>ПРИМЕНЕНИЕ МЕТОДА ПОЗИЦИОНИРОВАНИЯ ВЫСОКОЙ ТОЧНОСТИ ДЛЯ ГЕОДЕЗИЧЕСКОГО ОБЕСПЕЧЕНИЯ АЭРОФОТОСЪЕМОЧНЫХ РАБОТ  ПРИ ИНЖЕНЕРНЫХ ИЗЫСКАНИЯХ</vt:lpstr>
      <vt:lpstr>Презентация PowerPoint</vt:lpstr>
      <vt:lpstr>Презентация PowerPoint</vt:lpstr>
      <vt:lpstr>Презентация PowerPoint</vt:lpstr>
      <vt:lpstr>Сравнение метода РРР с методом относительных наблюдений</vt:lpstr>
      <vt:lpstr>Сравнение метода РРР с методом относительных наблюдений</vt:lpstr>
      <vt:lpstr>Презентация PowerPoint</vt:lpstr>
      <vt:lpstr>Презентация PowerPoint</vt:lpstr>
      <vt:lpstr>Программа для вычисления компонентов приращения координат DX, DY, DZ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Admin</cp:lastModifiedBy>
  <cp:revision>84</cp:revision>
  <dcterms:created xsi:type="dcterms:W3CDTF">2024-01-15T10:00:00Z</dcterms:created>
  <dcterms:modified xsi:type="dcterms:W3CDTF">2024-09-29T12:31:49Z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2023-06-27T05:00:00Z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2024-01-15T05:00:00Z</vt:filetime>
  </property>
  <property fmtid="{D5CDD505-2E9C-101B-9397-08002B2CF9AE}" pid="5" name="ICV">
    <vt:lpwstr>D1C4476CC63C42CA8315D18D108B5AEA_12</vt:lpwstr>
  </property>
  <property fmtid="{D5CDD505-2E9C-101B-9397-08002B2CF9AE}" pid="6" name="KSOProductBuildVer">
    <vt:lpwstr>1049-12.2.0.17119</vt:lpwstr>
  </property>
</Properties>
</file>