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59" r:id="rId6"/>
    <p:sldId id="260" r:id="rId7"/>
    <p:sldId id="261" r:id="rId8"/>
    <p:sldId id="265"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a" initials="L" lastIdx="1" clrIdx="0">
    <p:extLst>
      <p:ext uri="{19B8F6BF-5375-455C-9EA6-DF929625EA0E}">
        <p15:presenceInfo xmlns:p15="http://schemas.microsoft.com/office/powerpoint/2012/main" xmlns="" userId="Le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0" d="100"/>
          <a:sy n="110" d="100"/>
        </p:scale>
        <p:origin x="-56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1075212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250298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147207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58959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11902264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11760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9DFEA7-C3B5-498F-A303-6C530EC119A4}"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xmlns="" val="117266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71874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424442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B71524D0-D4BF-48E8-B25C-5CCEBFC25170}" type="datetimeFigureOut">
              <a:rPr lang="ru-RU" smtClean="0"/>
              <a:pPr/>
              <a:t>01.10.2024</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264400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71524D0-D4BF-48E8-B25C-5CCEBFC25170}" type="datetimeFigureOut">
              <a:rPr lang="ru-RU" smtClean="0"/>
              <a:pPr/>
              <a:t>01.10.2024</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206284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71524D0-D4BF-48E8-B25C-5CCEBFC25170}" type="datetimeFigureOut">
              <a:rPr lang="ru-RU" smtClean="0"/>
              <a:pPr/>
              <a:t>01.10.2024</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09DFEA7-C3B5-498F-A303-6C530EC119A4}" type="slidenum">
              <a:rPr lang="ru-RU" smtClean="0"/>
              <a:pPr/>
              <a:t>‹#›</a:t>
            </a:fld>
            <a:endParaRPr lang="ru-RU"/>
          </a:p>
        </p:txBody>
      </p:sp>
    </p:spTree>
    <p:extLst>
      <p:ext uri="{BB962C8B-B14F-4D97-AF65-F5344CB8AC3E}">
        <p14:creationId xmlns:p14="http://schemas.microsoft.com/office/powerpoint/2010/main" xmlns="" val="13096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CAD454-32CB-44B9-B803-369B6262B476}"/>
              </a:ext>
            </a:extLst>
          </p:cNvPr>
          <p:cNvSpPr>
            <a:spLocks noGrp="1"/>
          </p:cNvSpPr>
          <p:nvPr>
            <p:ph type="ctrTitle"/>
          </p:nvPr>
        </p:nvSpPr>
        <p:spPr/>
        <p:txBody>
          <a:bodyPr>
            <a:normAutofit fontScale="90000"/>
          </a:bodyPr>
          <a:lstStyle/>
          <a:p>
            <a:r>
              <a:rPr lang="ru-RU" dirty="0" err="1" smtClean="0">
                <a:latin typeface="Times New Roman" pitchFamily="18" charset="0"/>
                <a:cs typeface="Times New Roman" pitchFamily="18" charset="0"/>
              </a:rPr>
              <a:t>Шығыс Қазақстан облысының экологиялық мәселелері</a:t>
            </a:r>
            <a:endParaRPr lang="ru-RU" dirty="0">
              <a:latin typeface="Times New Roman" pitchFamily="18" charset="0"/>
              <a:cs typeface="Times New Roman" pitchFamily="18" charset="0"/>
            </a:endParaRPr>
          </a:p>
        </p:txBody>
      </p:sp>
      <p:sp>
        <p:nvSpPr>
          <p:cNvPr id="3" name="Подзаголовок 2">
            <a:extLst>
              <a:ext uri="{FF2B5EF4-FFF2-40B4-BE49-F238E27FC236}">
                <a16:creationId xmlns:a16="http://schemas.microsoft.com/office/drawing/2014/main" xmlns="" id="{D60B655D-EEE0-4052-90D1-96D70DAC631B}"/>
              </a:ext>
            </a:extLst>
          </p:cNvPr>
          <p:cNvSpPr>
            <a:spLocks noGrp="1"/>
          </p:cNvSpPr>
          <p:nvPr>
            <p:ph type="subTitle" idx="1"/>
          </p:nvPr>
        </p:nvSpPr>
        <p:spPr>
          <a:xfrm>
            <a:off x="1124712" y="4215544"/>
            <a:ext cx="9466868" cy="1239894"/>
          </a:xfrm>
        </p:spPr>
        <p:txBody>
          <a:bodyPr>
            <a:normAutofit/>
          </a:bodyPr>
          <a:lstStyle/>
          <a:p>
            <a:pPr algn="r"/>
            <a:r>
              <a:rPr lang="ru-RU" sz="2400" dirty="0" err="1" smtClean="0">
                <a:latin typeface="Times New Roman" pitchFamily="18" charset="0"/>
                <a:ea typeface="Artifakt Element Thin" panose="020B0203050000020004" pitchFamily="34" charset="-52"/>
                <a:cs typeface="Times New Roman" pitchFamily="18" charset="0"/>
              </a:rPr>
              <a:t>Дайындаған: </a:t>
            </a:r>
            <a:r>
              <a:rPr lang="ru-RU" sz="2400" dirty="0" err="1" smtClean="0">
                <a:latin typeface="Times New Roman" pitchFamily="18" charset="0"/>
                <a:cs typeface="Times New Roman" pitchFamily="18" charset="0"/>
              </a:rPr>
              <a:t>Советханов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Дәурен </a:t>
            </a:r>
            <a:r>
              <a:rPr lang="ru-RU" sz="2400" dirty="0" err="1" smtClean="0">
                <a:latin typeface="Times New Roman" pitchFamily="18" charset="0"/>
                <a:cs typeface="Times New Roman" pitchFamily="18" charset="0"/>
              </a:rPr>
              <a:t>Ерланұлы,</a:t>
            </a:r>
            <a:endParaRPr lang="ru-RU" sz="2400" dirty="0" smtClean="0">
              <a:latin typeface="Times New Roman" pitchFamily="18" charset="0"/>
              <a:cs typeface="Times New Roman" pitchFamily="18" charset="0"/>
            </a:endParaRPr>
          </a:p>
          <a:p>
            <a:pPr algn="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«Азиялық </a:t>
            </a:r>
            <a:r>
              <a:rPr lang="ru-RU" sz="2400" dirty="0" err="1" smtClean="0">
                <a:latin typeface="Times New Roman" pitchFamily="18" charset="0"/>
                <a:cs typeface="Times New Roman" pitchFamily="18" charset="0"/>
              </a:rPr>
              <a:t>экологиялық-аудиторлық </a:t>
            </a:r>
            <a:r>
              <a:rPr lang="ru-RU" sz="2400" dirty="0" smtClean="0">
                <a:latin typeface="Times New Roman" pitchFamily="18" charset="0"/>
                <a:cs typeface="Times New Roman" pitchFamily="18" charset="0"/>
              </a:rPr>
              <a:t>компания» ЖШС </a:t>
            </a:r>
            <a:r>
              <a:rPr lang="ru-RU" sz="2400" dirty="0" smtClean="0">
                <a:latin typeface="Times New Roman" pitchFamily="18" charset="0"/>
                <a:cs typeface="Times New Roman" pitchFamily="18" charset="0"/>
              </a:rPr>
              <a:t>бас </a:t>
            </a:r>
            <a:r>
              <a:rPr lang="ru-RU" sz="2400" dirty="0" err="1" smtClean="0">
                <a:latin typeface="Times New Roman" pitchFamily="18" charset="0"/>
                <a:cs typeface="Times New Roman" pitchFamily="18" charset="0"/>
              </a:rPr>
              <a:t>маманы</a:t>
            </a:r>
            <a:endParaRPr lang="ru-RU" sz="2400" dirty="0">
              <a:latin typeface="Times New Roman" pitchFamily="18" charset="0"/>
              <a:ea typeface="Artifakt Element Thin" panose="020B0203050000020004" pitchFamily="34" charset="-52"/>
              <a:cs typeface="Times New Roman" pitchFamily="18" charset="0"/>
            </a:endParaRPr>
          </a:p>
        </p:txBody>
      </p:sp>
    </p:spTree>
    <p:extLst>
      <p:ext uri="{BB962C8B-B14F-4D97-AF65-F5344CB8AC3E}">
        <p14:creationId xmlns:p14="http://schemas.microsoft.com/office/powerpoint/2010/main" xmlns="" val="2297782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852" y="71950"/>
            <a:ext cx="4761428" cy="499372"/>
          </a:xfrm>
        </p:spPr>
        <p:txBody>
          <a:bodyPr>
            <a:normAutofit fontScale="90000"/>
          </a:bodyPr>
          <a:lstStyle/>
          <a:p>
            <a:r>
              <a:rPr lang="ru-RU" dirty="0" err="1" smtClean="0">
                <a:latin typeface="Times New Roman" pitchFamily="18" charset="0"/>
                <a:cs typeface="Times New Roman" pitchFamily="18" charset="0"/>
              </a:rPr>
              <a:t>Көгалдандыру мәселесі</a:t>
            </a:r>
            <a:endParaRPr lang="ru-RU" b="1" dirty="0">
              <a:latin typeface="Times New Roman" pitchFamily="18" charset="0"/>
              <a:cs typeface="Times New Roman" pitchFamily="18" charset="0"/>
            </a:endParaRPr>
          </a:p>
        </p:txBody>
      </p:sp>
      <p:sp>
        <p:nvSpPr>
          <p:cNvPr id="4" name="Текст 3"/>
          <p:cNvSpPr>
            <a:spLocks noGrp="1"/>
          </p:cNvSpPr>
          <p:nvPr>
            <p:ph type="body" sz="half" idx="2"/>
          </p:nvPr>
        </p:nvSpPr>
        <p:spPr>
          <a:xfrm>
            <a:off x="184859" y="735343"/>
            <a:ext cx="5825560" cy="5623036"/>
          </a:xfrm>
        </p:spPr>
        <p:txBody>
          <a:bodyPr>
            <a:normAutofit/>
          </a:bodyPr>
          <a:lstStyle/>
          <a:p>
            <a:pPr algn="just"/>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Өскемен </a:t>
            </a:r>
            <a:r>
              <a:rPr lang="ru-RU" sz="1700" dirty="0" err="1" smtClean="0">
                <a:solidFill>
                  <a:schemeClr val="tx1"/>
                </a:solidFill>
                <a:latin typeface="Times New Roman" pitchFamily="18" charset="0"/>
                <a:cs typeface="Times New Roman" pitchFamily="18" charset="0"/>
              </a:rPr>
              <a:t>қаласының </a:t>
            </a:r>
            <a:r>
              <a:rPr lang="ru-RU" sz="1700" dirty="0" smtClean="0">
                <a:solidFill>
                  <a:schemeClr val="tx1"/>
                </a:solidFill>
                <a:latin typeface="Times New Roman" pitchFamily="18" charset="0"/>
                <a:cs typeface="Times New Roman" pitchFamily="18" charset="0"/>
              </a:rPr>
              <a:t>ТКШ, </a:t>
            </a:r>
            <a:r>
              <a:rPr lang="ru-RU" sz="1700" dirty="0" err="1" smtClean="0">
                <a:solidFill>
                  <a:schemeClr val="tx1"/>
                </a:solidFill>
                <a:latin typeface="Times New Roman" pitchFamily="18" charset="0"/>
                <a:cs typeface="Times New Roman" pitchFamily="18" charset="0"/>
              </a:rPr>
              <a:t>жолаушылар</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көлігі және автожолдар</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бөлімінің мәліметінше, соңғы екі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жылда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облыс</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орталығында </a:t>
            </a:r>
            <a:r>
              <a:rPr lang="ru-RU" sz="1700" dirty="0" smtClean="0">
                <a:solidFill>
                  <a:schemeClr val="tx1"/>
                </a:solidFill>
                <a:latin typeface="Times New Roman" pitchFamily="18" charset="0"/>
                <a:cs typeface="Times New Roman" pitchFamily="18" charset="0"/>
              </a:rPr>
              <a:t>25 </a:t>
            </a:r>
            <a:r>
              <a:rPr lang="ru-RU" sz="1700" dirty="0" err="1" smtClean="0">
                <a:solidFill>
                  <a:schemeClr val="tx1"/>
                </a:solidFill>
                <a:latin typeface="Times New Roman" pitchFamily="18" charset="0"/>
                <a:cs typeface="Times New Roman" pitchFamily="18" charset="0"/>
              </a:rPr>
              <a:t>мың ағаш көшеті отырғызылған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Екі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көшеде жасыл</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екпелерді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суару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жүйесі ұйымдастырылған.</a:t>
            </a:r>
            <a:r>
              <a:rPr lang="ru-RU" sz="1700" dirty="0" smtClean="0">
                <a:solidFill>
                  <a:schemeClr val="tx1"/>
                </a:solidFill>
                <a:latin typeface="Times New Roman" pitchFamily="18" charset="0"/>
                <a:cs typeface="Times New Roman" pitchFamily="18" charset="0"/>
              </a:rPr>
              <a:t> </a:t>
            </a:r>
            <a:endParaRPr lang="ru-RU" sz="1700" dirty="0" smtClean="0">
              <a:solidFill>
                <a:schemeClr val="tx1"/>
              </a:solidFill>
              <a:latin typeface="Times New Roman" pitchFamily="18" charset="0"/>
              <a:cs typeface="Times New Roman" pitchFamily="18" charset="0"/>
            </a:endParaRPr>
          </a:p>
          <a:p>
            <a:pPr algn="just"/>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Бірақ </a:t>
            </a:r>
            <a:r>
              <a:rPr lang="ru-RU" sz="1700" dirty="0" err="1" smtClean="0">
                <a:solidFill>
                  <a:schemeClr val="tx1"/>
                </a:solidFill>
                <a:latin typeface="Times New Roman" pitchFamily="18" charset="0"/>
                <a:cs typeface="Times New Roman" pitchFamily="18" charset="0"/>
              </a:rPr>
              <a:t>белгілі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болғандай, орман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екпелері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өрескел бұзушылықтармен жүзеге асырылады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Мысалы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Өскемен </a:t>
            </a:r>
            <a:r>
              <a:rPr lang="ru-RU" sz="1700" dirty="0" err="1" smtClean="0">
                <a:solidFill>
                  <a:schemeClr val="tx1"/>
                </a:solidFill>
                <a:latin typeface="Times New Roman" pitchFamily="18" charset="0"/>
                <a:cs typeface="Times New Roman" pitchFamily="18" charset="0"/>
              </a:rPr>
              <a:t>орман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шаруашылығында орман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тұқымын аудандастыруға сәйкес келмейтін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отырғызу </a:t>
            </a:r>
            <a:r>
              <a:rPr lang="ru-RU" sz="1700" dirty="0" smtClean="0">
                <a:solidFill>
                  <a:schemeClr val="tx1"/>
                </a:solidFill>
                <a:latin typeface="Times New Roman" pitchFamily="18" charset="0"/>
                <a:cs typeface="Times New Roman" pitchFamily="18" charset="0"/>
              </a:rPr>
              <a:t>материалы </a:t>
            </a:r>
            <a:r>
              <a:rPr lang="ru-RU" sz="1700" dirty="0" err="1" smtClean="0">
                <a:solidFill>
                  <a:schemeClr val="tx1"/>
                </a:solidFill>
                <a:latin typeface="Times New Roman" pitchFamily="18" charset="0"/>
                <a:cs typeface="Times New Roman" pitchFamily="18" charset="0"/>
              </a:rPr>
              <a:t>сатып</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алынды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Бұл өнудің төмен пайызына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әкелді.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Бірақ бұл дақылдар </a:t>
            </a:r>
            <a:r>
              <a:rPr lang="ru-RU" sz="1700" dirty="0" smtClean="0">
                <a:solidFill>
                  <a:schemeClr val="tx1"/>
                </a:solidFill>
                <a:latin typeface="Times New Roman" pitchFamily="18" charset="0"/>
                <a:cs typeface="Times New Roman" pitchFamily="18" charset="0"/>
              </a:rPr>
              <a:t>да </a:t>
            </a:r>
            <a:r>
              <a:rPr lang="ru-RU" sz="1700" dirty="0" err="1" smtClean="0">
                <a:solidFill>
                  <a:schemeClr val="tx1"/>
                </a:solidFill>
                <a:latin typeface="Times New Roman" pitchFamily="18" charset="0"/>
                <a:cs typeface="Times New Roman" pitchFamily="18" charset="0"/>
              </a:rPr>
              <a:t>көшеттерге күтім жасамау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салдарынан</a:t>
            </a:r>
            <a:r>
              <a:rPr lang="ru-RU" sz="1700" dirty="0" smtClean="0">
                <a:solidFill>
                  <a:schemeClr val="tx1"/>
                </a:solidFill>
                <a:latin typeface="Times New Roman" pitchFamily="18" charset="0"/>
                <a:cs typeface="Times New Roman" pitchFamily="18" charset="0"/>
              </a:rPr>
              <a:t> – </a:t>
            </a:r>
            <a:r>
              <a:rPr lang="ru-RU" sz="1700" dirty="0" err="1" smtClean="0">
                <a:solidFill>
                  <a:schemeClr val="tx1"/>
                </a:solidFill>
                <a:latin typeface="Times New Roman" pitchFamily="18" charset="0"/>
                <a:cs typeface="Times New Roman" pitchFamily="18" charset="0"/>
              </a:rPr>
              <a:t>суару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арамшөптерді жою</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және </a:t>
            </a:r>
            <a:r>
              <a:rPr lang="ru-RU" sz="1700" dirty="0" smtClean="0">
                <a:solidFill>
                  <a:schemeClr val="tx1"/>
                </a:solidFill>
                <a:latin typeface="Times New Roman" pitchFamily="18" charset="0"/>
                <a:cs typeface="Times New Roman" pitchFamily="18" charset="0"/>
              </a:rPr>
              <a:t>т.б. </a:t>
            </a:r>
            <a:r>
              <a:rPr lang="ru-RU" sz="1700" dirty="0" err="1" smtClean="0">
                <a:solidFill>
                  <a:schemeClr val="tx1"/>
                </a:solidFill>
                <a:latin typeface="Times New Roman" pitchFamily="18" charset="0"/>
                <a:cs typeface="Times New Roman" pitchFamily="18" charset="0"/>
              </a:rPr>
              <a:t>салдарынан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қурап қалды.</a:t>
            </a:r>
            <a:endParaRPr lang="ru-RU" sz="1700" dirty="0" smtClean="0">
              <a:solidFill>
                <a:schemeClr val="tx1"/>
              </a:solidFill>
              <a:latin typeface="Times New Roman" pitchFamily="18" charset="0"/>
              <a:cs typeface="Times New Roman" pitchFamily="18" charset="0"/>
            </a:endParaRPr>
          </a:p>
          <a:p>
            <a:pPr algn="just"/>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Бүгінгі </a:t>
            </a:r>
            <a:r>
              <a:rPr lang="ru-RU" sz="1700" dirty="0" err="1" smtClean="0">
                <a:solidFill>
                  <a:schemeClr val="tx1"/>
                </a:solidFill>
                <a:latin typeface="Times New Roman" pitchFamily="18" charset="0"/>
                <a:cs typeface="Times New Roman" pitchFamily="18" charset="0"/>
              </a:rPr>
              <a:t>таңда </a:t>
            </a:r>
            <a:r>
              <a:rPr lang="ru-RU" sz="1700" dirty="0" err="1" smtClean="0">
                <a:solidFill>
                  <a:schemeClr val="tx1"/>
                </a:solidFill>
                <a:latin typeface="Times New Roman" pitchFamily="18" charset="0"/>
                <a:cs typeface="Times New Roman" pitchFamily="18" charset="0"/>
              </a:rPr>
              <a:t>өнеркәсіптік Өскемен қаласында </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қаланың әр тұрғынына сегіздің орнына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үш ағаш келеді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Белсенді</a:t>
            </a:r>
            <a:r>
              <a:rPr lang="ru-RU" sz="1700" dirty="0" smtClean="0">
                <a:solidFill>
                  <a:schemeClr val="tx1"/>
                </a:solidFill>
                <a:latin typeface="Times New Roman" pitchFamily="18" charset="0"/>
                <a:cs typeface="Times New Roman" pitchFamily="18" charset="0"/>
              </a:rPr>
              <a:t> даму, </a:t>
            </a:r>
            <a:r>
              <a:rPr lang="ru-RU" sz="1700" dirty="0" err="1" smtClean="0">
                <a:solidFill>
                  <a:schemeClr val="tx1"/>
                </a:solidFill>
                <a:latin typeface="Times New Roman" pitchFamily="18" charset="0"/>
                <a:cs typeface="Times New Roman" pitchFamily="18" charset="0"/>
              </a:rPr>
              <a:t>көшелердің кеңеюі көптеген ағаштардың кесілуіне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әкелді.</a:t>
            </a:r>
            <a:r>
              <a:rPr lang="ru-RU" sz="1700" dirty="0" smtClean="0">
                <a:solidFill>
                  <a:schemeClr val="tx1"/>
                </a:solidFill>
                <a:latin typeface="Times New Roman" pitchFamily="18" charset="0"/>
                <a:cs typeface="Times New Roman" pitchFamily="18" charset="0"/>
              </a:rPr>
              <a:t> </a:t>
            </a:r>
            <a:endParaRPr lang="ru-RU" sz="1700" dirty="0" smtClean="0">
              <a:solidFill>
                <a:schemeClr val="tx1"/>
              </a:solidFill>
              <a:latin typeface="Times New Roman" pitchFamily="18" charset="0"/>
              <a:cs typeface="Times New Roman" pitchFamily="18" charset="0"/>
            </a:endParaRPr>
          </a:p>
          <a:p>
            <a:pPr algn="just"/>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Екі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атышулы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жанжал</a:t>
            </a:r>
            <a:r>
              <a:rPr lang="ru-RU" sz="1700" dirty="0" smtClean="0">
                <a:solidFill>
                  <a:schemeClr val="tx1"/>
                </a:solidFill>
                <a:latin typeface="Times New Roman" pitchFamily="18" charset="0"/>
                <a:cs typeface="Times New Roman" pitchFamily="18" charset="0"/>
              </a:rPr>
              <a:t> 2020 </a:t>
            </a:r>
            <a:r>
              <a:rPr lang="ru-RU" sz="1700" dirty="0" err="1" smtClean="0">
                <a:solidFill>
                  <a:schemeClr val="tx1"/>
                </a:solidFill>
                <a:latin typeface="Times New Roman" pitchFamily="18" charset="0"/>
                <a:cs typeface="Times New Roman" pitchFamily="18" charset="0"/>
              </a:rPr>
              <a:t>жылдың жазында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Өскемен </a:t>
            </a:r>
            <a:r>
              <a:rPr lang="ru-RU" sz="1700" dirty="0" smtClean="0">
                <a:solidFill>
                  <a:schemeClr val="tx1"/>
                </a:solidFill>
                <a:latin typeface="Times New Roman" pitchFamily="18" charset="0"/>
                <a:cs typeface="Times New Roman" pitchFamily="18" charset="0"/>
              </a:rPr>
              <a:t>мен </a:t>
            </a:r>
            <a:r>
              <a:rPr lang="ru-RU" sz="1700" dirty="0" err="1" smtClean="0">
                <a:solidFill>
                  <a:schemeClr val="tx1"/>
                </a:solidFill>
                <a:latin typeface="Times New Roman" pitchFamily="18" charset="0"/>
                <a:cs typeface="Times New Roman" pitchFamily="18" charset="0"/>
              </a:rPr>
              <a:t>Семейде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қаланың экологиялық қолайсыз аудандарындағы көшелерді кеңейту барысында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ағаштарды бұзу басталған кезде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өршіді</a:t>
            </a:r>
            <a:r>
              <a:rPr lang="ru-RU" sz="1700" dirty="0" smtClean="0">
                <a:solidFill>
                  <a:schemeClr val="tx1"/>
                </a:solidFill>
                <a:latin typeface="Times New Roman" pitchFamily="18" charset="0"/>
                <a:cs typeface="Times New Roman" pitchFamily="18" charset="0"/>
              </a:rPr>
              <a:t>.</a:t>
            </a:r>
            <a:endParaRPr lang="ru-RU" sz="1700" dirty="0">
              <a:solidFill>
                <a:schemeClr val="tx1"/>
              </a:solidFill>
              <a:latin typeface="Times New Roman" pitchFamily="18" charset="0"/>
              <a:cs typeface="Times New Roman" pitchFamily="18" charset="0"/>
            </a:endParaRPr>
          </a:p>
        </p:txBody>
      </p:sp>
      <p:pic>
        <p:nvPicPr>
          <p:cNvPr id="7" name="Рисунок 6">
            <a:extLst>
              <a:ext uri="{FF2B5EF4-FFF2-40B4-BE49-F238E27FC236}">
                <a16:creationId xmlns:a16="http://schemas.microsoft.com/office/drawing/2014/main" xmlns="" id="{57FD2D60-A6B3-4E04-9A43-2478DF91EE7F}"/>
              </a:ext>
            </a:extLst>
          </p:cNvPr>
          <p:cNvPicPr>
            <a:picLocks noChangeAspect="1"/>
          </p:cNvPicPr>
          <p:nvPr/>
        </p:nvPicPr>
        <p:blipFill>
          <a:blip r:embed="rId2"/>
          <a:stretch>
            <a:fillRect/>
          </a:stretch>
        </p:blipFill>
        <p:spPr>
          <a:xfrm>
            <a:off x="7104409" y="3239729"/>
            <a:ext cx="4816094" cy="2979136"/>
          </a:xfrm>
          <a:prstGeom prst="rect">
            <a:avLst/>
          </a:prstGeom>
          <a:ln>
            <a:noFill/>
          </a:ln>
          <a:effectLst>
            <a:softEdge rad="112500"/>
          </a:effectLst>
        </p:spPr>
      </p:pic>
      <p:pic>
        <p:nvPicPr>
          <p:cNvPr id="11" name="Объект 10">
            <a:extLst>
              <a:ext uri="{FF2B5EF4-FFF2-40B4-BE49-F238E27FC236}">
                <a16:creationId xmlns:a16="http://schemas.microsoft.com/office/drawing/2014/main" xmlns="" id="{5E350AD6-D229-487C-B6BD-881F80095C70}"/>
              </a:ext>
            </a:extLst>
          </p:cNvPr>
          <p:cNvPicPr>
            <a:picLocks noGrp="1" noChangeAspect="1"/>
          </p:cNvPicPr>
          <p:nvPr>
            <p:ph idx="1"/>
          </p:nvPr>
        </p:nvPicPr>
        <p:blipFill>
          <a:blip r:embed="rId3"/>
          <a:stretch>
            <a:fillRect/>
          </a:stretch>
        </p:blipFill>
        <p:spPr>
          <a:xfrm>
            <a:off x="6575507" y="321636"/>
            <a:ext cx="4142769" cy="3107077"/>
          </a:xfrm>
          <a:prstGeom prst="rect">
            <a:avLst/>
          </a:prstGeom>
          <a:ln>
            <a:noFill/>
          </a:ln>
          <a:effectLst>
            <a:softEdge rad="112500"/>
          </a:effectLst>
        </p:spPr>
      </p:pic>
    </p:spTree>
    <p:extLst>
      <p:ext uri="{BB962C8B-B14F-4D97-AF65-F5344CB8AC3E}">
        <p14:creationId xmlns:p14="http://schemas.microsoft.com/office/powerpoint/2010/main" xmlns="" val="344325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90A39FAB-863D-4B39-B580-856FEA1B1918}"/>
              </a:ext>
            </a:extLst>
          </p:cNvPr>
          <p:cNvSpPr>
            <a:spLocks noGrp="1"/>
          </p:cNvSpPr>
          <p:nvPr>
            <p:ph type="title"/>
          </p:nvPr>
        </p:nvSpPr>
        <p:spPr>
          <a:xfrm>
            <a:off x="510618" y="2846895"/>
            <a:ext cx="11404862" cy="2714919"/>
          </a:xfrm>
        </p:spPr>
        <p:txBody>
          <a:bodyPr>
            <a:noAutofit/>
          </a:bodyPr>
          <a:lstStyle/>
          <a:p>
            <a:r>
              <a:rPr lang="ru-RU" sz="2000" dirty="0" err="1" smtClean="0">
                <a:latin typeface="Times New Roman" pitchFamily="18" charset="0"/>
                <a:cs typeface="Times New Roman" pitchFamily="18" charset="0"/>
              </a:rPr>
              <a:t>Жалпы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өңірдегі экологиялық ахуалды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жақсарту үшін неғұрлым қатаң экологиялық нормалар</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стандарттарды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енгізу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халықтың экологиялық хабардарлығын арттыру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неғұрлым экологиялық технологияларға көшумен өнеркәсіпті жаңғырту талап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етіледі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Шығыс Қазақстан облысының экологиялық проблемаларын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тиімді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шешу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 табиғи </a:t>
            </a:r>
            <a:r>
              <a:rPr lang="ru-RU" sz="2000" dirty="0" smtClean="0">
                <a:latin typeface="Times New Roman" pitchFamily="18" charset="0"/>
                <a:cs typeface="Times New Roman" pitchFamily="18" charset="0"/>
              </a:rPr>
              <a:t>орта мен </a:t>
            </a:r>
            <a:r>
              <a:rPr lang="ru-RU" sz="2000" dirty="0" err="1" smtClean="0">
                <a:latin typeface="Times New Roman" pitchFamily="18" charset="0"/>
                <a:cs typeface="Times New Roman" pitchFamily="18" charset="0"/>
              </a:rPr>
              <a:t>антропогендік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әсерлердің тұрақты мониторингі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қажет</a:t>
            </a:r>
            <a:r>
              <a:rPr lang="ru-RU" sz="2000"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955547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E8F5106A-7631-482A-B7DC-A9EF79B0B33E}"/>
              </a:ext>
            </a:extLst>
          </p:cNvPr>
          <p:cNvSpPr>
            <a:spLocks noGrp="1"/>
          </p:cNvSpPr>
          <p:nvPr>
            <p:ph type="title"/>
          </p:nvPr>
        </p:nvSpPr>
        <p:spPr>
          <a:xfrm>
            <a:off x="3104420" y="229479"/>
            <a:ext cx="5372462" cy="518226"/>
          </a:xfrm>
        </p:spPr>
        <p:txBody>
          <a:bodyPr>
            <a:normAutofit fontScale="90000"/>
          </a:bodyPr>
          <a:lstStyle/>
          <a:p>
            <a:r>
              <a:rPr lang="ru-RU" dirty="0" smtClean="0">
                <a:latin typeface="Times New Roman" pitchFamily="18" charset="0"/>
                <a:cs typeface="Times New Roman" pitchFamily="18" charset="0"/>
              </a:rPr>
              <a:t>Компания </a:t>
            </a:r>
            <a:r>
              <a:rPr lang="ru-RU" dirty="0" err="1" smtClean="0">
                <a:latin typeface="Times New Roman" pitchFamily="18" charset="0"/>
                <a:cs typeface="Times New Roman" pitchFamily="18" charset="0"/>
              </a:rPr>
              <a:t>жайлы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ақпарат</a:t>
            </a:r>
            <a:endParaRPr lang="ru-RU" b="1" dirty="0">
              <a:latin typeface="Times New Roman" pitchFamily="18" charset="0"/>
              <a:cs typeface="Times New Roman" pitchFamily="18" charset="0"/>
            </a:endParaRPr>
          </a:p>
        </p:txBody>
      </p:sp>
      <p:sp>
        <p:nvSpPr>
          <p:cNvPr id="6" name="Текст 5">
            <a:extLst>
              <a:ext uri="{FF2B5EF4-FFF2-40B4-BE49-F238E27FC236}">
                <a16:creationId xmlns:a16="http://schemas.microsoft.com/office/drawing/2014/main" xmlns="" id="{AC7C91ED-D360-469E-BD4B-2DB12890F80D}"/>
              </a:ext>
            </a:extLst>
          </p:cNvPr>
          <p:cNvSpPr>
            <a:spLocks noGrp="1"/>
          </p:cNvSpPr>
          <p:nvPr>
            <p:ph type="body" sz="half" idx="2"/>
          </p:nvPr>
        </p:nvSpPr>
        <p:spPr>
          <a:xfrm>
            <a:off x="227734" y="583802"/>
            <a:ext cx="5570425" cy="6036454"/>
          </a:xfrm>
        </p:spPr>
        <p:txBody>
          <a:bodyPr>
            <a:noAutofit/>
          </a:bodyPr>
          <a:lstStyle/>
          <a:p>
            <a:pPr algn="just"/>
            <a:endParaRPr lang="ru-RU" dirty="0">
              <a:solidFill>
                <a:schemeClr val="tx1"/>
              </a:solidFill>
              <a:latin typeface="Times New Roman" pitchFamily="18" charset="0"/>
              <a:cs typeface="Times New Roman" pitchFamily="18" charset="0"/>
            </a:endParaRPr>
          </a:p>
        </p:txBody>
      </p:sp>
      <p:pic>
        <p:nvPicPr>
          <p:cNvPr id="9" name="Рисунок 8">
            <a:extLst>
              <a:ext uri="{FF2B5EF4-FFF2-40B4-BE49-F238E27FC236}">
                <a16:creationId xmlns:a16="http://schemas.microsoft.com/office/drawing/2014/main" xmlns="" id="{D2247DA3-67C6-492D-8FE9-EFB167DC044E}"/>
              </a:ext>
            </a:extLst>
          </p:cNvPr>
          <p:cNvPicPr>
            <a:picLocks noChangeAspect="1"/>
          </p:cNvPicPr>
          <p:nvPr/>
        </p:nvPicPr>
        <p:blipFill>
          <a:blip r:embed="rId3"/>
          <a:stretch>
            <a:fillRect/>
          </a:stretch>
        </p:blipFill>
        <p:spPr>
          <a:xfrm>
            <a:off x="6729020" y="3160780"/>
            <a:ext cx="3608233" cy="2702692"/>
          </a:xfrm>
          <a:prstGeom prst="rect">
            <a:avLst/>
          </a:prstGeom>
          <a:ln>
            <a:noFill/>
          </a:ln>
          <a:effectLst>
            <a:softEdge rad="112500"/>
          </a:effectLst>
        </p:spPr>
      </p:pic>
      <p:graphicFrame>
        <p:nvGraphicFramePr>
          <p:cNvPr id="1026" name="Object 2"/>
          <p:cNvGraphicFramePr>
            <a:graphicFrameLocks noChangeAspect="1"/>
          </p:cNvGraphicFramePr>
          <p:nvPr/>
        </p:nvGraphicFramePr>
        <p:xfrm>
          <a:off x="4314161" y="1276889"/>
          <a:ext cx="7751486" cy="5477594"/>
        </p:xfrm>
        <a:graphic>
          <a:graphicData uri="http://schemas.openxmlformats.org/presentationml/2006/ole">
            <p:oleObj spid="_x0000_s1026" name="Acrobat Document" r:id="rId4" imgW="8019977" imgH="5667300" progId="Acrobat.Document.DC">
              <p:embed/>
            </p:oleObj>
          </a:graphicData>
        </a:graphic>
      </p:graphicFrame>
      <p:pic>
        <p:nvPicPr>
          <p:cNvPr id="1027" name="Picture 3" descr="\\GULDANA\Users\Public\12345\коллектив\IMG-20190416-WA0069.jpg"/>
          <p:cNvPicPr>
            <a:picLocks noChangeAspect="1" noChangeArrowheads="1"/>
          </p:cNvPicPr>
          <p:nvPr/>
        </p:nvPicPr>
        <p:blipFill>
          <a:blip r:embed="rId5"/>
          <a:srcRect/>
          <a:stretch>
            <a:fillRect/>
          </a:stretch>
        </p:blipFill>
        <p:spPr bwMode="auto">
          <a:xfrm>
            <a:off x="152400" y="1268083"/>
            <a:ext cx="4014157" cy="3010618"/>
          </a:xfrm>
          <a:prstGeom prst="rect">
            <a:avLst/>
          </a:prstGeom>
          <a:noFill/>
        </p:spPr>
      </p:pic>
      <p:pic>
        <p:nvPicPr>
          <p:cNvPr id="1028" name="Picture 4" descr="\\GULDANA\Users\Public\12345\коллектив\IMG-20190727-WA0030.jpg"/>
          <p:cNvPicPr>
            <a:picLocks noChangeAspect="1" noChangeArrowheads="1"/>
          </p:cNvPicPr>
          <p:nvPr/>
        </p:nvPicPr>
        <p:blipFill>
          <a:blip r:embed="rId6" cstate="print"/>
          <a:srcRect/>
          <a:stretch>
            <a:fillRect/>
          </a:stretch>
        </p:blipFill>
        <p:spPr bwMode="auto">
          <a:xfrm>
            <a:off x="143772" y="4408099"/>
            <a:ext cx="1989822" cy="1492367"/>
          </a:xfrm>
          <a:prstGeom prst="rect">
            <a:avLst/>
          </a:prstGeom>
          <a:noFill/>
        </p:spPr>
      </p:pic>
      <p:pic>
        <p:nvPicPr>
          <p:cNvPr id="1029" name="Picture 5" descr="\\GULDANA\Users\Public\12345\коллектив\IMG-20220305-WA0019.jpg"/>
          <p:cNvPicPr>
            <a:picLocks noChangeAspect="1" noChangeArrowheads="1"/>
          </p:cNvPicPr>
          <p:nvPr/>
        </p:nvPicPr>
        <p:blipFill>
          <a:blip r:embed="rId7" cstate="print"/>
          <a:srcRect/>
          <a:stretch>
            <a:fillRect/>
          </a:stretch>
        </p:blipFill>
        <p:spPr bwMode="auto">
          <a:xfrm>
            <a:off x="2179608" y="5184475"/>
            <a:ext cx="2047336" cy="1535503"/>
          </a:xfrm>
          <a:prstGeom prst="rect">
            <a:avLst/>
          </a:prstGeom>
          <a:noFill/>
        </p:spPr>
      </p:pic>
    </p:spTree>
    <p:extLst>
      <p:ext uri="{BB962C8B-B14F-4D97-AF65-F5344CB8AC3E}">
        <p14:creationId xmlns:p14="http://schemas.microsoft.com/office/powerpoint/2010/main" xmlns="" val="364074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E8F5106A-7631-482A-B7DC-A9EF79B0B33E}"/>
              </a:ext>
            </a:extLst>
          </p:cNvPr>
          <p:cNvSpPr>
            <a:spLocks noGrp="1"/>
          </p:cNvSpPr>
          <p:nvPr>
            <p:ph type="title"/>
          </p:nvPr>
        </p:nvSpPr>
        <p:spPr>
          <a:xfrm>
            <a:off x="326715" y="65576"/>
            <a:ext cx="5372462" cy="518226"/>
          </a:xfrm>
        </p:spPr>
        <p:txBody>
          <a:bodyPr>
            <a:normAutofit fontScale="90000"/>
          </a:bodyPr>
          <a:lstStyle/>
          <a:p>
            <a:r>
              <a:rPr lang="ru-RU" dirty="0" err="1" smtClean="0">
                <a:latin typeface="Times New Roman" pitchFamily="18" charset="0"/>
                <a:cs typeface="Times New Roman" pitchFamily="18" charset="0"/>
              </a:rPr>
              <a:t>Ескі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автокөлік</a:t>
            </a:r>
            <a:endParaRPr lang="ru-RU" b="1" dirty="0">
              <a:latin typeface="Times New Roman" pitchFamily="18" charset="0"/>
              <a:cs typeface="Times New Roman" pitchFamily="18" charset="0"/>
            </a:endParaRPr>
          </a:p>
        </p:txBody>
      </p:sp>
      <p:pic>
        <p:nvPicPr>
          <p:cNvPr id="8" name="Объект 7">
            <a:extLst>
              <a:ext uri="{FF2B5EF4-FFF2-40B4-BE49-F238E27FC236}">
                <a16:creationId xmlns:a16="http://schemas.microsoft.com/office/drawing/2014/main" xmlns="" id="{59B97210-FB56-44BD-B9A0-9DB5DB84FA8B}"/>
              </a:ext>
            </a:extLst>
          </p:cNvPr>
          <p:cNvPicPr>
            <a:picLocks noGrp="1" noChangeAspect="1"/>
          </p:cNvPicPr>
          <p:nvPr>
            <p:ph idx="1"/>
          </p:nvPr>
        </p:nvPicPr>
        <p:blipFill>
          <a:blip r:embed="rId2"/>
          <a:stretch>
            <a:fillRect/>
          </a:stretch>
        </p:blipFill>
        <p:spPr>
          <a:xfrm>
            <a:off x="7777752" y="471339"/>
            <a:ext cx="3926850" cy="2613140"/>
          </a:xfrm>
          <a:prstGeom prst="rect">
            <a:avLst/>
          </a:prstGeom>
          <a:ln>
            <a:noFill/>
          </a:ln>
          <a:effectLst>
            <a:softEdge rad="112500"/>
          </a:effectLst>
        </p:spPr>
      </p:pic>
      <p:sp>
        <p:nvSpPr>
          <p:cNvPr id="6" name="Текст 5">
            <a:extLst>
              <a:ext uri="{FF2B5EF4-FFF2-40B4-BE49-F238E27FC236}">
                <a16:creationId xmlns:a16="http://schemas.microsoft.com/office/drawing/2014/main" xmlns="" id="{AC7C91ED-D360-469E-BD4B-2DB12890F80D}"/>
              </a:ext>
            </a:extLst>
          </p:cNvPr>
          <p:cNvSpPr>
            <a:spLocks noGrp="1"/>
          </p:cNvSpPr>
          <p:nvPr>
            <p:ph type="body" sz="half" idx="2"/>
          </p:nvPr>
        </p:nvSpPr>
        <p:spPr>
          <a:xfrm>
            <a:off x="227734" y="583802"/>
            <a:ext cx="5570425" cy="6036454"/>
          </a:xfrm>
        </p:spPr>
        <p:txBody>
          <a:bodyPr>
            <a:noAutofit/>
          </a:bodyPr>
          <a:lstStyle/>
          <a:p>
            <a:pPr algn="just"/>
            <a:r>
              <a:rPr lang="ru-RU" dirty="0" err="1" smtClean="0">
                <a:solidFill>
                  <a:schemeClr val="tx1"/>
                </a:solidFill>
                <a:latin typeface="Times New Roman" pitchFamily="18" charset="0"/>
                <a:cs typeface="Times New Roman" pitchFamily="18" charset="0"/>
              </a:rPr>
              <a:t>Автокөліктің шығарындылары қалалардың атмосферасын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ластауға айтарлықтай үлес қосады.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ШҚО-ның ескі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автопаркі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бірнеше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экологиялық және әлеуметтік проблемаларды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тудырады</a:t>
            </a:r>
            <a:r>
              <a:rPr lang="ru-RU" dirty="0" smtClean="0">
                <a:solidFill>
                  <a:schemeClr val="tx1"/>
                </a:solidFill>
                <a:latin typeface="Times New Roman" pitchFamily="18" charset="0"/>
                <a:cs typeface="Times New Roman" pitchFamily="18" charset="0"/>
              </a:rPr>
              <a:t>:</a:t>
            </a:r>
            <a:endParaRPr lang="ru-RU" dirty="0" smtClean="0">
              <a:solidFill>
                <a:schemeClr val="tx1"/>
              </a:solidFill>
              <a:latin typeface="Times New Roman" pitchFamily="18" charset="0"/>
              <a:cs typeface="Times New Roman" pitchFamily="18" charset="0"/>
            </a:endParaRPr>
          </a:p>
          <a:p>
            <a:pPr marL="285750" indent="-285750" algn="just">
              <a:buClr>
                <a:schemeClr val="tx1"/>
              </a:buClr>
              <a:buFont typeface="Wingdings" panose="05000000000000000000" pitchFamily="2" charset="2"/>
              <a:buChar char="Ø"/>
            </a:pPr>
            <a:r>
              <a:rPr lang="ru-RU" dirty="0" err="1" smtClean="0">
                <a:solidFill>
                  <a:schemeClr val="tx1"/>
                </a:solidFill>
                <a:latin typeface="Times New Roman" pitchFamily="18" charset="0"/>
                <a:cs typeface="Times New Roman" pitchFamily="18" charset="0"/>
              </a:rPr>
              <a:t>Ауаның ластануы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ескі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автомобильдерді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пайдалану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ластаушы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заттардың </a:t>
            </a:r>
            <a:r>
              <a:rPr lang="ru-RU" dirty="0" err="1" smtClean="0">
                <a:solidFill>
                  <a:schemeClr val="tx1"/>
                </a:solidFill>
                <a:latin typeface="Times New Roman" pitchFamily="18" charset="0"/>
                <a:cs typeface="Times New Roman" pitchFamily="18" charset="0"/>
              </a:rPr>
              <a:t>елеулі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шығарындыларына алып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келеді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Өскемен және Риддер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сияқты облыс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қалаларында ауа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сапасын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нашарлатады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әсіресе суық мезгілде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көлік </a:t>
            </a:r>
            <a:r>
              <a:rPr lang="ru-RU" dirty="0" smtClean="0">
                <a:solidFill>
                  <a:schemeClr val="tx1"/>
                </a:solidFill>
                <a:latin typeface="Times New Roman" pitchFamily="18" charset="0"/>
                <a:cs typeface="Times New Roman" pitchFamily="18" charset="0"/>
              </a:rPr>
              <a:t>пен </a:t>
            </a:r>
            <a:r>
              <a:rPr lang="ru-RU" dirty="0" err="1" smtClean="0">
                <a:solidFill>
                  <a:schemeClr val="tx1"/>
                </a:solidFill>
                <a:latin typeface="Times New Roman" pitchFamily="18" charset="0"/>
                <a:cs typeface="Times New Roman" pitchFamily="18" charset="0"/>
              </a:rPr>
              <a:t>жылыту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жүйелерін пайдалану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артқан кезде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байқалады</a:t>
            </a:r>
            <a:r>
              <a:rPr lang="ru-RU" dirty="0" smtClean="0">
                <a:solidFill>
                  <a:schemeClr val="tx1"/>
                </a:solidFill>
                <a:latin typeface="Times New Roman" pitchFamily="18" charset="0"/>
                <a:cs typeface="Times New Roman" pitchFamily="18" charset="0"/>
              </a:rPr>
              <a:t>.</a:t>
            </a:r>
          </a:p>
          <a:p>
            <a:pPr marL="285750" indent="-285750" algn="just">
              <a:buClr>
                <a:schemeClr val="tx1"/>
              </a:buClr>
              <a:buFont typeface="Wingdings" panose="05000000000000000000" pitchFamily="2" charset="2"/>
              <a:buChar char="Ø"/>
            </a:pPr>
            <a:r>
              <a:rPr lang="ru-RU" dirty="0" smtClean="0">
                <a:solidFill>
                  <a:schemeClr val="tx1"/>
                </a:solidFill>
                <a:latin typeface="Times New Roman" pitchFamily="18" charset="0"/>
                <a:cs typeface="Times New Roman" pitchFamily="18" charset="0"/>
              </a:rPr>
              <a:t>Энергия </a:t>
            </a:r>
            <a:r>
              <a:rPr lang="ru-RU" dirty="0" err="1" smtClean="0">
                <a:solidFill>
                  <a:schemeClr val="tx1"/>
                </a:solidFill>
                <a:latin typeface="Times New Roman" pitchFamily="18" charset="0"/>
                <a:cs typeface="Times New Roman" pitchFamily="18" charset="0"/>
              </a:rPr>
              <a:t>тиімділігі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ескі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көліктердің энергия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тиімділігі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төмен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отын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шығынын арттырады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жүргізушілер үшін экономикалық тұрғыдан тиімсіз</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ғана емес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сонымен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қатар аймақтың қазба отынға тәуелділігін арттырады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экологиялық жағдайды нашарлатады</a:t>
            </a:r>
            <a:r>
              <a:rPr lang="ru-RU" dirty="0" smtClean="0">
                <a:solidFill>
                  <a:schemeClr val="tx1"/>
                </a:solidFill>
                <a:latin typeface="Times New Roman" pitchFamily="18" charset="0"/>
                <a:cs typeface="Times New Roman" pitchFamily="18" charset="0"/>
              </a:rPr>
              <a:t>.</a:t>
            </a:r>
          </a:p>
          <a:p>
            <a:pPr marL="285750" indent="-285750" algn="just">
              <a:buClr>
                <a:schemeClr val="tx1"/>
              </a:buClr>
              <a:buFont typeface="Wingdings" panose="05000000000000000000" pitchFamily="2" charset="2"/>
              <a:buChar char="Ø"/>
            </a:pPr>
            <a:r>
              <a:rPr lang="ru-RU" dirty="0" err="1" smtClean="0">
                <a:solidFill>
                  <a:schemeClr val="tx1"/>
                </a:solidFill>
                <a:latin typeface="Times New Roman" pitchFamily="18" charset="0"/>
                <a:cs typeface="Times New Roman" pitchFamily="18" charset="0"/>
              </a:rPr>
              <a:t>Ескі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көліктерді ауыстыруға ынталандырудың болмауы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электромобильдерді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гибридтерді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немесе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шығарындылары </a:t>
            </a:r>
            <a:r>
              <a:rPr lang="ru-RU" dirty="0" smtClean="0">
                <a:solidFill>
                  <a:schemeClr val="tx1"/>
                </a:solidFill>
                <a:latin typeface="Times New Roman" pitchFamily="18" charset="0"/>
                <a:cs typeface="Times New Roman" pitchFamily="18" charset="0"/>
              </a:rPr>
              <a:t>аз </a:t>
            </a:r>
            <a:r>
              <a:rPr lang="ru-RU" dirty="0" err="1" smtClean="0">
                <a:solidFill>
                  <a:schemeClr val="tx1"/>
                </a:solidFill>
                <a:latin typeface="Times New Roman" pitchFamily="18" charset="0"/>
                <a:cs typeface="Times New Roman" pitchFamily="18" charset="0"/>
              </a:rPr>
              <a:t>автомобильдерді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кәдеге жарату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немесе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субсидиялау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бағдарламалары жеткіліксіз</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болып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қалады және нашар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қаржыландырылады</a:t>
            </a:r>
            <a:r>
              <a:rPr lang="ru-RU" dirty="0" smtClean="0">
                <a:solidFill>
                  <a:schemeClr val="tx1"/>
                </a:solidFill>
                <a:latin typeface="Times New Roman" pitchFamily="18" charset="0"/>
                <a:cs typeface="Times New Roman" pitchFamily="18" charset="0"/>
              </a:rPr>
              <a:t>.</a:t>
            </a:r>
          </a:p>
          <a:p>
            <a:pPr marL="285750" indent="-285750" algn="just">
              <a:buClr>
                <a:schemeClr val="tx1"/>
              </a:buClr>
              <a:buFont typeface="Wingdings" panose="05000000000000000000" pitchFamily="2" charset="2"/>
              <a:buChar char="Ø"/>
            </a:pPr>
            <a:r>
              <a:rPr lang="ru-RU" dirty="0" err="1" smtClean="0">
                <a:solidFill>
                  <a:schemeClr val="tx1"/>
                </a:solidFill>
                <a:latin typeface="Times New Roman" pitchFamily="18" charset="0"/>
                <a:cs typeface="Times New Roman" pitchFamily="18" charset="0"/>
              </a:rPr>
              <a:t>Автокөлік қалдықтары: ескі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машиналарды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қайта өңдеудің тиімсіз</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жүйесі </a:t>
            </a:r>
            <a:r>
              <a:rPr lang="ru-RU" dirty="0" smtClean="0">
                <a:solidFill>
                  <a:schemeClr val="tx1"/>
                </a:solidFill>
                <a:latin typeface="Times New Roman" pitchFamily="18" charset="0"/>
                <a:cs typeface="Times New Roman" pitchFamily="18" charset="0"/>
              </a:rPr>
              <a:t>де </a:t>
            </a:r>
            <a:r>
              <a:rPr lang="ru-RU" dirty="0" err="1" smtClean="0">
                <a:solidFill>
                  <a:schemeClr val="tx1"/>
                </a:solidFill>
                <a:latin typeface="Times New Roman" pitchFamily="18" charset="0"/>
                <a:cs typeface="Times New Roman" pitchFamily="18" charset="0"/>
              </a:rPr>
              <a:t>экологиялық жағдайды нашарлатады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Полигондарда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қалған көліктер топырақ </a:t>
            </a:r>
            <a:r>
              <a:rPr lang="ru-RU" dirty="0" smtClean="0">
                <a:solidFill>
                  <a:schemeClr val="tx1"/>
                </a:solidFill>
                <a:latin typeface="Times New Roman" pitchFamily="18" charset="0"/>
                <a:cs typeface="Times New Roman" pitchFamily="18" charset="0"/>
              </a:rPr>
              <a:t>пен су </a:t>
            </a:r>
            <a:r>
              <a:rPr lang="ru-RU" dirty="0" err="1" smtClean="0">
                <a:solidFill>
                  <a:schemeClr val="tx1"/>
                </a:solidFill>
                <a:latin typeface="Times New Roman" pitchFamily="18" charset="0"/>
                <a:cs typeface="Times New Roman" pitchFamily="18" charset="0"/>
              </a:rPr>
              <a:t>объектілерін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қорғасын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сынап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және ауыр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металдар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сияқты улы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заттармен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ластайды</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pic>
        <p:nvPicPr>
          <p:cNvPr id="9" name="Рисунок 8">
            <a:extLst>
              <a:ext uri="{FF2B5EF4-FFF2-40B4-BE49-F238E27FC236}">
                <a16:creationId xmlns:a16="http://schemas.microsoft.com/office/drawing/2014/main" xmlns="" id="{D2247DA3-67C6-492D-8FE9-EFB167DC044E}"/>
              </a:ext>
            </a:extLst>
          </p:cNvPr>
          <p:cNvPicPr>
            <a:picLocks noChangeAspect="1"/>
          </p:cNvPicPr>
          <p:nvPr/>
        </p:nvPicPr>
        <p:blipFill>
          <a:blip r:embed="rId3"/>
          <a:stretch>
            <a:fillRect/>
          </a:stretch>
        </p:blipFill>
        <p:spPr>
          <a:xfrm>
            <a:off x="6729020" y="3160780"/>
            <a:ext cx="3608233" cy="2702692"/>
          </a:xfrm>
          <a:prstGeom prst="rect">
            <a:avLst/>
          </a:prstGeom>
          <a:ln>
            <a:noFill/>
          </a:ln>
          <a:effectLst>
            <a:softEdge rad="112500"/>
          </a:effectLst>
        </p:spPr>
      </p:pic>
    </p:spTree>
    <p:extLst>
      <p:ext uri="{BB962C8B-B14F-4D97-AF65-F5344CB8AC3E}">
        <p14:creationId xmlns:p14="http://schemas.microsoft.com/office/powerpoint/2010/main" xmlns="" val="364074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AEB8AD-EEB6-4845-B86C-B5176BA74E58}"/>
              </a:ext>
            </a:extLst>
          </p:cNvPr>
          <p:cNvSpPr>
            <a:spLocks noGrp="1"/>
          </p:cNvSpPr>
          <p:nvPr>
            <p:ph type="title"/>
          </p:nvPr>
        </p:nvSpPr>
        <p:spPr>
          <a:xfrm>
            <a:off x="113122" y="122799"/>
            <a:ext cx="5759777" cy="433382"/>
          </a:xfrm>
        </p:spPr>
        <p:txBody>
          <a:bodyPr>
            <a:normAutofit fontScale="90000"/>
          </a:bodyPr>
          <a:lstStyle/>
          <a:p>
            <a:r>
              <a:rPr lang="ru-RU" dirty="0" err="1" smtClean="0">
                <a:latin typeface="Times New Roman" pitchFamily="18" charset="0"/>
                <a:cs typeface="Times New Roman" pitchFamily="18" charset="0"/>
              </a:rPr>
              <a:t>рұқсат етілмеген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полигондар</a:t>
            </a:r>
            <a:endParaRPr lang="ru-RU" dirty="0">
              <a:latin typeface="Times New Roman" pitchFamily="18" charset="0"/>
              <a:cs typeface="Times New Roman" pitchFamily="18" charset="0"/>
            </a:endParaRPr>
          </a:p>
        </p:txBody>
      </p:sp>
      <p:pic>
        <p:nvPicPr>
          <p:cNvPr id="8" name="Объект 7">
            <a:extLst>
              <a:ext uri="{FF2B5EF4-FFF2-40B4-BE49-F238E27FC236}">
                <a16:creationId xmlns:a16="http://schemas.microsoft.com/office/drawing/2014/main" xmlns="" id="{47045C5E-2F2A-41BD-9F00-20FCFF63B845}"/>
              </a:ext>
            </a:extLst>
          </p:cNvPr>
          <p:cNvPicPr>
            <a:picLocks noGrp="1" noChangeAspect="1"/>
          </p:cNvPicPr>
          <p:nvPr>
            <p:ph idx="1"/>
          </p:nvPr>
        </p:nvPicPr>
        <p:blipFill>
          <a:blip r:embed="rId2"/>
          <a:stretch>
            <a:fillRect/>
          </a:stretch>
        </p:blipFill>
        <p:spPr>
          <a:xfrm>
            <a:off x="7739063" y="637035"/>
            <a:ext cx="3880678" cy="2582415"/>
          </a:xfrm>
          <a:prstGeom prst="rect">
            <a:avLst/>
          </a:prstGeom>
          <a:ln>
            <a:noFill/>
          </a:ln>
          <a:effectLst>
            <a:softEdge rad="112500"/>
          </a:effectLst>
        </p:spPr>
      </p:pic>
      <p:sp>
        <p:nvSpPr>
          <p:cNvPr id="4" name="Текст 3">
            <a:extLst>
              <a:ext uri="{FF2B5EF4-FFF2-40B4-BE49-F238E27FC236}">
                <a16:creationId xmlns:a16="http://schemas.microsoft.com/office/drawing/2014/main" xmlns="" id="{257FB8D3-2C88-4159-AA04-45633DF33DA1}"/>
              </a:ext>
            </a:extLst>
          </p:cNvPr>
          <p:cNvSpPr>
            <a:spLocks noGrp="1"/>
          </p:cNvSpPr>
          <p:nvPr>
            <p:ph type="body" sz="half" idx="2"/>
          </p:nvPr>
        </p:nvSpPr>
        <p:spPr>
          <a:xfrm>
            <a:off x="113121" y="637034"/>
            <a:ext cx="5759777" cy="5873493"/>
          </a:xfrm>
        </p:spPr>
        <p:txBody>
          <a:bodyPr>
            <a:noAutofit/>
          </a:bodyPr>
          <a:lstStyle/>
          <a:p>
            <a:pPr algn="just">
              <a:lnSpc>
                <a:spcPct val="120000"/>
              </a:lnSpc>
            </a:pP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Шығыс </a:t>
            </a:r>
            <a:r>
              <a:rPr lang="ru-RU" sz="1800" dirty="0" err="1" smtClean="0">
                <a:solidFill>
                  <a:schemeClr val="tx1"/>
                </a:solidFill>
                <a:latin typeface="Times New Roman" pitchFamily="18" charset="0"/>
                <a:cs typeface="Times New Roman" pitchFamily="18" charset="0"/>
              </a:rPr>
              <a:t>Қазақстан заңсыз полигондарда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тұрмыстық, құрылыс және өнеркәсіптік қалдықтардың жиналуына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байланысты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проблемаларға </a:t>
            </a:r>
            <a:r>
              <a:rPr lang="ru-RU" sz="1800" dirty="0" smtClean="0">
                <a:solidFill>
                  <a:schemeClr val="tx1"/>
                </a:solidFill>
                <a:latin typeface="Times New Roman" pitchFamily="18" charset="0"/>
                <a:cs typeface="Times New Roman" pitchFamily="18" charset="0"/>
              </a:rPr>
              <a:t>тап </a:t>
            </a:r>
            <a:r>
              <a:rPr lang="ru-RU" sz="1800" dirty="0" err="1" smtClean="0">
                <a:solidFill>
                  <a:schemeClr val="tx1"/>
                </a:solidFill>
                <a:latin typeface="Times New Roman" pitchFamily="18" charset="0"/>
                <a:cs typeface="Times New Roman" pitchFamily="18" charset="0"/>
              </a:rPr>
              <a:t>болады</a:t>
            </a:r>
            <a:r>
              <a:rPr lang="ru-RU" sz="1800" dirty="0" smtClean="0">
                <a:solidFill>
                  <a:schemeClr val="tx1"/>
                </a:solidFill>
                <a:latin typeface="Times New Roman" pitchFamily="18" charset="0"/>
                <a:cs typeface="Times New Roman" pitchFamily="18" charset="0"/>
              </a:rPr>
              <a:t>. </a:t>
            </a:r>
            <a:endParaRPr lang="ru-RU" sz="1800" dirty="0" smtClean="0">
              <a:solidFill>
                <a:schemeClr val="tx1"/>
              </a:solidFill>
              <a:latin typeface="Times New Roman" pitchFamily="18" charset="0"/>
              <a:cs typeface="Times New Roman" pitchFamily="18" charset="0"/>
            </a:endParaRPr>
          </a:p>
          <a:p>
            <a:pPr algn="just">
              <a:lnSpc>
                <a:spcPct val="120000"/>
              </a:lnSpc>
            </a:pP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Бұл </a:t>
            </a:r>
            <a:r>
              <a:rPr lang="ru-RU" sz="1800" dirty="0" err="1" smtClean="0">
                <a:solidFill>
                  <a:schemeClr val="tx1"/>
                </a:solidFill>
                <a:latin typeface="Times New Roman" pitchFamily="18" charset="0"/>
                <a:cs typeface="Times New Roman" pitchFamily="18" charset="0"/>
              </a:rPr>
              <a:t>келесі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себептерге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байланысты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болады</a:t>
            </a:r>
            <a:r>
              <a:rPr lang="ru-RU" sz="1800" dirty="0" smtClean="0">
                <a:solidFill>
                  <a:schemeClr val="tx1"/>
                </a:solidFill>
                <a:latin typeface="Times New Roman" pitchFamily="18" charset="0"/>
                <a:cs typeface="Times New Roman" pitchFamily="18" charset="0"/>
              </a:rPr>
              <a:t>:</a:t>
            </a:r>
            <a:endParaRPr lang="ru-RU" sz="1800" dirty="0" smtClean="0">
              <a:solidFill>
                <a:schemeClr val="tx1"/>
              </a:solidFill>
              <a:latin typeface="Times New Roman" pitchFamily="18" charset="0"/>
              <a:cs typeface="Times New Roman" pitchFamily="18" charset="0"/>
            </a:endParaRPr>
          </a:p>
          <a:p>
            <a:pPr marL="285750" lvl="0" indent="-285750" algn="just" eaLnBrk="0" fontAlgn="base" hangingPunct="0">
              <a:lnSpc>
                <a:spcPct val="120000"/>
              </a:lnSpc>
              <a:spcBef>
                <a:spcPct val="0"/>
              </a:spcBef>
              <a:spcAft>
                <a:spcPct val="0"/>
              </a:spcAft>
              <a:buClrTx/>
              <a:buFont typeface="Wingdings" panose="05000000000000000000" pitchFamily="2" charset="2"/>
              <a:buChar char="Ø"/>
            </a:pPr>
            <a:r>
              <a:rPr lang="ru-RU" sz="1800" b="1" dirty="0" err="1" smtClean="0">
                <a:solidFill>
                  <a:schemeClr val="tx1"/>
                </a:solidFill>
                <a:latin typeface="Times New Roman" pitchFamily="18" charset="0"/>
                <a:cs typeface="Times New Roman" pitchFamily="18" charset="0"/>
              </a:rPr>
              <a:t>Қалдықтарды басқару бойынша</a:t>
            </a:r>
            <a:r>
              <a:rPr lang="ru-RU" sz="1800" b="1" dirty="0" smtClean="0">
                <a:solidFill>
                  <a:schemeClr val="tx1"/>
                </a:solidFill>
                <a:latin typeface="Times New Roman" pitchFamily="18" charset="0"/>
                <a:cs typeface="Times New Roman" pitchFamily="18" charset="0"/>
              </a:rPr>
              <a:t> </a:t>
            </a:r>
            <a:r>
              <a:rPr lang="ru-RU" sz="1800" b="1" dirty="0" err="1" smtClean="0">
                <a:solidFill>
                  <a:schemeClr val="tx1"/>
                </a:solidFill>
                <a:latin typeface="Times New Roman" pitchFamily="18" charset="0"/>
                <a:cs typeface="Times New Roman" pitchFamily="18" charset="0"/>
              </a:rPr>
              <a:t>инфрақұрылым жеткіліксіз</a:t>
            </a:r>
            <a:r>
              <a:rPr lang="ru-RU" sz="1800" b="1"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Өскеменде қоқысты жинау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және қайта өңдеу жүйесі жеткіліксіз</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дамыған.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Қоқыс полигондары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жиі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шамадан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тыс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жүктеледі және қалдықтарды кәдеге жарату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жүйесі жоқ</a:t>
            </a:r>
            <a:r>
              <a:rPr lang="ru-RU" sz="1800" dirty="0" err="1" smtClean="0">
                <a:solidFill>
                  <a:schemeClr val="tx1"/>
                </a:solidFill>
                <a:latin typeface="Times New Roman" pitchFamily="18" charset="0"/>
                <a:cs typeface="Times New Roman" pitchFamily="18" charset="0"/>
              </a:rPr>
              <a:t>.</a:t>
            </a:r>
            <a:endParaRPr lang="ru-RU" sz="1800" dirty="0" smtClean="0">
              <a:solidFill>
                <a:schemeClr val="tx1"/>
              </a:solidFill>
              <a:latin typeface="Times New Roman" pitchFamily="18" charset="0"/>
              <a:cs typeface="Times New Roman" pitchFamily="18" charset="0"/>
            </a:endParaRPr>
          </a:p>
          <a:p>
            <a:pPr marL="285750" lvl="0" indent="-285750" algn="just" eaLnBrk="0" fontAlgn="base" hangingPunct="0">
              <a:lnSpc>
                <a:spcPct val="120000"/>
              </a:lnSpc>
              <a:spcBef>
                <a:spcPct val="0"/>
              </a:spcBef>
              <a:spcAft>
                <a:spcPct val="0"/>
              </a:spcAft>
              <a:buClrTx/>
              <a:buFont typeface="Wingdings" panose="05000000000000000000" pitchFamily="2" charset="2"/>
              <a:buChar char="Ø"/>
            </a:pPr>
            <a:r>
              <a:rPr lang="ru-RU" sz="1800" b="1" dirty="0" err="1" smtClean="0">
                <a:solidFill>
                  <a:schemeClr val="tx1"/>
                </a:solidFill>
                <a:latin typeface="Times New Roman" pitchFamily="18" charset="0"/>
                <a:cs typeface="Times New Roman" pitchFamily="18" charset="0"/>
              </a:rPr>
              <a:t>Экологиялық мәдениеттің төмен деңгейі: </a:t>
            </a:r>
            <a:r>
              <a:rPr lang="ru-RU" sz="1800" dirty="0" err="1" smtClean="0">
                <a:solidFill>
                  <a:schemeClr val="tx1"/>
                </a:solidFill>
                <a:latin typeface="Times New Roman" pitchFamily="18" charset="0"/>
                <a:cs typeface="Times New Roman" pitchFamily="18" charset="0"/>
              </a:rPr>
              <a:t>халық арасында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экологиялық білімнің жеткіліксіздігі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адамдардың дұрыс емес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жерлерде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қоқыс тастаудың салдарын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түсінбеуіне әкеледі</a:t>
            </a:r>
            <a:r>
              <a:rPr lang="ru-RU" sz="1800" dirty="0" err="1" smtClean="0">
                <a:solidFill>
                  <a:schemeClr val="tx1"/>
                </a:solidFill>
                <a:latin typeface="Times New Roman" pitchFamily="18" charset="0"/>
                <a:cs typeface="Times New Roman" pitchFamily="18" charset="0"/>
              </a:rPr>
              <a:t>.</a:t>
            </a:r>
            <a:endParaRPr lang="ru-RU" sz="1800" dirty="0" smtClean="0">
              <a:solidFill>
                <a:schemeClr val="tx1"/>
              </a:solidFill>
              <a:latin typeface="Times New Roman" pitchFamily="18" charset="0"/>
              <a:cs typeface="Times New Roman" pitchFamily="18" charset="0"/>
            </a:endParaRPr>
          </a:p>
          <a:p>
            <a:pPr marL="285750" lvl="0" indent="-285750" algn="just" eaLnBrk="0" fontAlgn="base" hangingPunct="0">
              <a:lnSpc>
                <a:spcPct val="120000"/>
              </a:lnSpc>
              <a:spcBef>
                <a:spcPct val="0"/>
              </a:spcBef>
              <a:spcAft>
                <a:spcPct val="0"/>
              </a:spcAft>
              <a:buClrTx/>
              <a:buFont typeface="Wingdings" panose="05000000000000000000" pitchFamily="2" charset="2"/>
              <a:buChar char="Ø"/>
            </a:pPr>
            <a:r>
              <a:rPr lang="ru-RU" sz="1800" b="1" dirty="0" err="1" smtClean="0">
                <a:solidFill>
                  <a:schemeClr val="tx1"/>
                </a:solidFill>
                <a:latin typeface="Times New Roman" pitchFamily="18" charset="0"/>
                <a:cs typeface="Times New Roman" pitchFamily="18" charset="0"/>
              </a:rPr>
              <a:t>Қатаң жазаның болмауы</a:t>
            </a:r>
            <a:r>
              <a:rPr lang="ru-RU" sz="1800" b="1"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заңнамада рұқсат етілмеген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полигондар</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жасағаны үшін айыппұлдар қарастырылғанымен, </a:t>
            </a:r>
            <a:r>
              <a:rPr lang="ru-RU" sz="1800" dirty="0" smtClean="0">
                <a:solidFill>
                  <a:schemeClr val="tx1"/>
                </a:solidFill>
                <a:latin typeface="Times New Roman" pitchFamily="18" charset="0"/>
                <a:cs typeface="Times New Roman" pitchFamily="18" charset="0"/>
              </a:rPr>
              <a:t>оны </a:t>
            </a:r>
            <a:r>
              <a:rPr lang="ru-RU" sz="1800" dirty="0" err="1" smtClean="0">
                <a:solidFill>
                  <a:schemeClr val="tx1"/>
                </a:solidFill>
                <a:latin typeface="Times New Roman" pitchFamily="18" charset="0"/>
                <a:cs typeface="Times New Roman" pitchFamily="18" charset="0"/>
              </a:rPr>
              <a:t>орындау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көбінесе тиімсіз</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бұл құқық бұзушыларды ұстамайды</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a:p>
            <a:endParaRPr lang="ru-RU" sz="1400" dirty="0">
              <a:solidFill>
                <a:schemeClr val="tx1"/>
              </a:solidFill>
            </a:endParaRPr>
          </a:p>
        </p:txBody>
      </p:sp>
      <p:pic>
        <p:nvPicPr>
          <p:cNvPr id="9" name="Рисунок 8">
            <a:extLst>
              <a:ext uri="{FF2B5EF4-FFF2-40B4-BE49-F238E27FC236}">
                <a16:creationId xmlns:a16="http://schemas.microsoft.com/office/drawing/2014/main" xmlns="" id="{3DA88708-FA3E-4083-BD33-B67A8D04FA1A}"/>
              </a:ext>
            </a:extLst>
          </p:cNvPr>
          <p:cNvPicPr>
            <a:picLocks noChangeAspect="1"/>
          </p:cNvPicPr>
          <p:nvPr/>
        </p:nvPicPr>
        <p:blipFill>
          <a:blip r:embed="rId3"/>
          <a:stretch>
            <a:fillRect/>
          </a:stretch>
        </p:blipFill>
        <p:spPr>
          <a:xfrm>
            <a:off x="6638925" y="3219450"/>
            <a:ext cx="4000500" cy="2400300"/>
          </a:xfrm>
          <a:prstGeom prst="rect">
            <a:avLst/>
          </a:prstGeom>
          <a:ln>
            <a:noFill/>
          </a:ln>
          <a:effectLst>
            <a:softEdge rad="112500"/>
          </a:effectLst>
        </p:spPr>
      </p:pic>
    </p:spTree>
    <p:extLst>
      <p:ext uri="{BB962C8B-B14F-4D97-AF65-F5344CB8AC3E}">
        <p14:creationId xmlns:p14="http://schemas.microsoft.com/office/powerpoint/2010/main" xmlns="" val="490416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594324-8FB1-4097-997D-E82FC1D8BA1D}"/>
              </a:ext>
            </a:extLst>
          </p:cNvPr>
          <p:cNvSpPr>
            <a:spLocks noGrp="1"/>
          </p:cNvSpPr>
          <p:nvPr>
            <p:ph type="title"/>
          </p:nvPr>
        </p:nvSpPr>
        <p:spPr>
          <a:xfrm>
            <a:off x="118872" y="95750"/>
            <a:ext cx="5643753" cy="708922"/>
          </a:xfrm>
        </p:spPr>
        <p:txBody>
          <a:bodyPr>
            <a:normAutofit fontScale="90000"/>
          </a:bodyPr>
          <a:lstStyle/>
          <a:p>
            <a:r>
              <a:rPr lang="ru-RU" dirty="0" smtClean="0">
                <a:latin typeface="Times New Roman" pitchFamily="18" charset="0"/>
                <a:cs typeface="Times New Roman" pitchFamily="18" charset="0"/>
              </a:rPr>
              <a:t>ҚТҚ </a:t>
            </a:r>
            <a:r>
              <a:rPr lang="ru-RU" dirty="0" err="1" smtClean="0">
                <a:latin typeface="Times New Roman" pitchFamily="18" charset="0"/>
                <a:cs typeface="Times New Roman" pitchFamily="18" charset="0"/>
              </a:rPr>
              <a:t>жинау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жою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мәселесі</a:t>
            </a:r>
            <a:endParaRPr lang="ru-RU" b="1" dirty="0">
              <a:latin typeface="Times New Roman" pitchFamily="18" charset="0"/>
              <a:cs typeface="Times New Roman" pitchFamily="18" charset="0"/>
            </a:endParaRPr>
          </a:p>
        </p:txBody>
      </p:sp>
      <p:pic>
        <p:nvPicPr>
          <p:cNvPr id="6" name="Объект 5">
            <a:extLst>
              <a:ext uri="{FF2B5EF4-FFF2-40B4-BE49-F238E27FC236}">
                <a16:creationId xmlns:a16="http://schemas.microsoft.com/office/drawing/2014/main" xmlns="" id="{EBCA4DA6-B208-443E-AAE0-F0F476325237}"/>
              </a:ext>
            </a:extLst>
          </p:cNvPr>
          <p:cNvPicPr>
            <a:picLocks noGrp="1" noChangeAspect="1"/>
          </p:cNvPicPr>
          <p:nvPr>
            <p:ph idx="1"/>
          </p:nvPr>
        </p:nvPicPr>
        <p:blipFill>
          <a:blip r:embed="rId2"/>
          <a:stretch>
            <a:fillRect/>
          </a:stretch>
        </p:blipFill>
        <p:spPr>
          <a:xfrm>
            <a:off x="7716743" y="285751"/>
            <a:ext cx="3960907" cy="2635804"/>
          </a:xfrm>
          <a:prstGeom prst="rect">
            <a:avLst/>
          </a:prstGeom>
          <a:ln>
            <a:noFill/>
          </a:ln>
          <a:effectLst>
            <a:softEdge rad="112500"/>
          </a:effectLst>
        </p:spPr>
      </p:pic>
      <p:sp>
        <p:nvSpPr>
          <p:cNvPr id="4" name="Текст 3">
            <a:extLst>
              <a:ext uri="{FF2B5EF4-FFF2-40B4-BE49-F238E27FC236}">
                <a16:creationId xmlns:a16="http://schemas.microsoft.com/office/drawing/2014/main" xmlns="" id="{9FB39101-8299-405B-9906-10CB2C1FFFB4}"/>
              </a:ext>
            </a:extLst>
          </p:cNvPr>
          <p:cNvSpPr>
            <a:spLocks noGrp="1"/>
          </p:cNvSpPr>
          <p:nvPr>
            <p:ph type="body" sz="half" idx="2"/>
          </p:nvPr>
        </p:nvSpPr>
        <p:spPr>
          <a:xfrm rot="10800000" flipV="1">
            <a:off x="245612" y="815721"/>
            <a:ext cx="5517012" cy="5676900"/>
          </a:xfrm>
        </p:spPr>
        <p:txBody>
          <a:bodyPr>
            <a:noAutofit/>
          </a:bodyPr>
          <a:lstStyle/>
          <a:p>
            <a:pPr marL="285750" indent="-285750" algn="just">
              <a:lnSpc>
                <a:spcPct val="110000"/>
              </a:lnSpc>
              <a:buClr>
                <a:schemeClr val="tx1"/>
              </a:buClr>
              <a:buFont typeface="Wingdings" panose="05000000000000000000" pitchFamily="2" charset="2"/>
              <a:buChar char="Ø"/>
            </a:pPr>
            <a:r>
              <a:rPr lang="ru-RU" sz="1510" dirty="0" err="1" smtClean="0">
                <a:solidFill>
                  <a:schemeClr val="tx1"/>
                </a:solidFill>
                <a:latin typeface="Times New Roman" pitchFamily="18" charset="0"/>
                <a:cs typeface="Times New Roman" pitchFamily="18" charset="0"/>
              </a:rPr>
              <a:t>Қалаларда бөлек жинауға арналған контейнерлер</a:t>
            </a:r>
            <a:r>
              <a:rPr lang="ru-RU" sz="1510" dirty="0" smtClean="0">
                <a:solidFill>
                  <a:schemeClr val="tx1"/>
                </a:solidFill>
                <a:latin typeface="Times New Roman" pitchFamily="18" charset="0"/>
                <a:cs typeface="Times New Roman" pitchFamily="18" charset="0"/>
              </a:rPr>
              <a:t> (пластик, </a:t>
            </a:r>
            <a:r>
              <a:rPr lang="ru-RU" sz="1510" dirty="0" err="1" smtClean="0">
                <a:solidFill>
                  <a:schemeClr val="tx1"/>
                </a:solidFill>
                <a:latin typeface="Times New Roman" pitchFamily="18" charset="0"/>
                <a:cs typeface="Times New Roman" pitchFamily="18" charset="0"/>
              </a:rPr>
              <a:t>қағаз, шыны</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орнатылған, бірақ олардың </a:t>
            </a:r>
            <a:r>
              <a:rPr lang="ru-RU" sz="1510" dirty="0" smtClean="0">
                <a:solidFill>
                  <a:schemeClr val="tx1"/>
                </a:solidFill>
                <a:latin typeface="Times New Roman" pitchFamily="18" charset="0"/>
                <a:cs typeface="Times New Roman" pitchFamily="18" charset="0"/>
              </a:rPr>
              <a:t>саны </a:t>
            </a:r>
            <a:r>
              <a:rPr lang="ru-RU" sz="1510" dirty="0" err="1" smtClean="0">
                <a:solidFill>
                  <a:schemeClr val="tx1"/>
                </a:solidFill>
                <a:latin typeface="Times New Roman" pitchFamily="18" charset="0"/>
                <a:cs typeface="Times New Roman" pitchFamily="18" charset="0"/>
              </a:rPr>
              <a:t>халықты толық қамту үшін жеткіліксіз</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Қалдықтардың көп бөлігі әлі </a:t>
            </a:r>
            <a:r>
              <a:rPr lang="ru-RU" sz="1510" dirty="0" smtClean="0">
                <a:solidFill>
                  <a:schemeClr val="tx1"/>
                </a:solidFill>
                <a:latin typeface="Times New Roman" pitchFamily="18" charset="0"/>
                <a:cs typeface="Times New Roman" pitchFamily="18" charset="0"/>
              </a:rPr>
              <a:t>де </a:t>
            </a:r>
            <a:r>
              <a:rPr lang="ru-RU" sz="1510" dirty="0" err="1" smtClean="0">
                <a:solidFill>
                  <a:schemeClr val="tx1"/>
                </a:solidFill>
                <a:latin typeface="Times New Roman" pitchFamily="18" charset="0"/>
                <a:cs typeface="Times New Roman" pitchFamily="18" charset="0"/>
              </a:rPr>
              <a:t>араласып</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полигондарға </a:t>
            </a:r>
            <a:r>
              <a:rPr lang="ru-RU" sz="1510" dirty="0" err="1" smtClean="0">
                <a:solidFill>
                  <a:schemeClr val="tx1"/>
                </a:solidFill>
                <a:latin typeface="Times New Roman" pitchFamily="18" charset="0"/>
                <a:cs typeface="Times New Roman" pitchFamily="18" charset="0"/>
              </a:rPr>
              <a:t>жіберіледі</a:t>
            </a:r>
            <a:r>
              <a:rPr lang="ru-RU" sz="1510" dirty="0" smtClean="0">
                <a:solidFill>
                  <a:schemeClr val="tx1"/>
                </a:solidFill>
                <a:latin typeface="Times New Roman" pitchFamily="18" charset="0"/>
                <a:cs typeface="Times New Roman" pitchFamily="18" charset="0"/>
              </a:rPr>
              <a:t>. </a:t>
            </a:r>
            <a:endParaRPr lang="ru-RU" sz="1510" dirty="0" smtClean="0">
              <a:solidFill>
                <a:schemeClr val="tx1"/>
              </a:solidFill>
              <a:latin typeface="Times New Roman" pitchFamily="18" charset="0"/>
              <a:cs typeface="Times New Roman" pitchFamily="18" charset="0"/>
            </a:endParaRPr>
          </a:p>
          <a:p>
            <a:pPr marL="285750" indent="-285750" algn="just">
              <a:lnSpc>
                <a:spcPct val="110000"/>
              </a:lnSpc>
              <a:buClr>
                <a:schemeClr val="tx1"/>
              </a:buClr>
              <a:buFont typeface="Wingdings" panose="05000000000000000000" pitchFamily="2" charset="2"/>
              <a:buChar char="Ø"/>
            </a:pPr>
            <a:r>
              <a:rPr lang="ru-RU" sz="1510" dirty="0" err="1" smtClean="0">
                <a:solidFill>
                  <a:schemeClr val="tx1"/>
                </a:solidFill>
                <a:latin typeface="Times New Roman" pitchFamily="18" charset="0"/>
                <a:cs typeface="Times New Roman" pitchFamily="18" charset="0"/>
              </a:rPr>
              <a:t>Аймақта </a:t>
            </a:r>
            <a:r>
              <a:rPr lang="ru-RU" sz="1510" b="1" dirty="0" err="1" smtClean="0">
                <a:solidFill>
                  <a:schemeClr val="tx1"/>
                </a:solidFill>
                <a:latin typeface="Times New Roman" pitchFamily="18" charset="0"/>
                <a:cs typeface="Times New Roman" pitchFamily="18" charset="0"/>
              </a:rPr>
              <a:t>бөлек жиналған қалдықтарды қайта өңдеуге қабілетті кәсіпорындар жетіспейді</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Қалдықтар тұтынушылар деңгейінде сұрыпталса </a:t>
            </a:r>
            <a:r>
              <a:rPr lang="ru-RU" sz="1510" dirty="0" smtClean="0">
                <a:solidFill>
                  <a:schemeClr val="tx1"/>
                </a:solidFill>
                <a:latin typeface="Times New Roman" pitchFamily="18" charset="0"/>
                <a:cs typeface="Times New Roman" pitchFamily="18" charset="0"/>
              </a:rPr>
              <a:t>да, </a:t>
            </a:r>
            <a:r>
              <a:rPr lang="ru-RU" sz="1510" dirty="0" err="1" smtClean="0">
                <a:solidFill>
                  <a:schemeClr val="tx1"/>
                </a:solidFill>
                <a:latin typeface="Times New Roman" pitchFamily="18" charset="0"/>
                <a:cs typeface="Times New Roman" pitchFamily="18" charset="0"/>
              </a:rPr>
              <a:t>олардың едәуір бөлігі қайта өңдеу қуатының болмауына</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байланысты</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полигондарға түседі</a:t>
            </a:r>
            <a:r>
              <a:rPr lang="ru-RU" sz="1510" dirty="0" err="1" smtClean="0">
                <a:solidFill>
                  <a:schemeClr val="tx1"/>
                </a:solidFill>
                <a:latin typeface="Times New Roman" pitchFamily="18" charset="0"/>
                <a:cs typeface="Times New Roman" pitchFamily="18" charset="0"/>
              </a:rPr>
              <a:t>.</a:t>
            </a:r>
            <a:endParaRPr lang="ru-RU" sz="1510" dirty="0" smtClean="0">
              <a:solidFill>
                <a:schemeClr val="tx1"/>
              </a:solidFill>
              <a:latin typeface="Times New Roman" pitchFamily="18" charset="0"/>
              <a:cs typeface="Times New Roman" pitchFamily="18" charset="0"/>
            </a:endParaRPr>
          </a:p>
          <a:p>
            <a:pPr marL="285750" indent="-285750" algn="just">
              <a:lnSpc>
                <a:spcPct val="110000"/>
              </a:lnSpc>
              <a:buClr>
                <a:schemeClr val="tx1"/>
              </a:buClr>
              <a:buFont typeface="Wingdings" panose="05000000000000000000" pitchFamily="2" charset="2"/>
              <a:buChar char="Ø"/>
            </a:pPr>
            <a:r>
              <a:rPr lang="ru-RU" sz="1510" b="1" dirty="0" err="1" smtClean="0">
                <a:solidFill>
                  <a:schemeClr val="tx1"/>
                </a:solidFill>
                <a:latin typeface="Times New Roman" pitchFamily="18" charset="0"/>
                <a:cs typeface="Times New Roman" pitchFamily="18" charset="0"/>
              </a:rPr>
              <a:t>Шығыс Қазақстан облысында</a:t>
            </a:r>
            <a:r>
              <a:rPr lang="ru-RU" sz="1510" b="1" dirty="0" smtClean="0">
                <a:solidFill>
                  <a:schemeClr val="tx1"/>
                </a:solidFill>
                <a:latin typeface="Times New Roman" pitchFamily="18" charset="0"/>
                <a:cs typeface="Times New Roman" pitchFamily="18" charset="0"/>
              </a:rPr>
              <a:t> ҚТҚ </a:t>
            </a:r>
            <a:r>
              <a:rPr lang="ru-RU" sz="1510" b="1" dirty="0" err="1" smtClean="0">
                <a:solidFill>
                  <a:schemeClr val="tx1"/>
                </a:solidFill>
                <a:latin typeface="Times New Roman" pitchFamily="18" charset="0"/>
                <a:cs typeface="Times New Roman" pitchFamily="18" charset="0"/>
              </a:rPr>
              <a:t>полигондары</a:t>
            </a:r>
            <a:r>
              <a:rPr lang="ru-RU" sz="1510" b="1" dirty="0" smtClean="0">
                <a:solidFill>
                  <a:schemeClr val="tx1"/>
                </a:solidFill>
                <a:latin typeface="Times New Roman" pitchFamily="18" charset="0"/>
                <a:cs typeface="Times New Roman" pitchFamily="18" charset="0"/>
              </a:rPr>
              <a:t> </a:t>
            </a:r>
            <a:r>
              <a:rPr lang="ru-RU" sz="1510" b="1" dirty="0" err="1" smtClean="0">
                <a:solidFill>
                  <a:schemeClr val="tx1"/>
                </a:solidFill>
                <a:latin typeface="Times New Roman" pitchFamily="18" charset="0"/>
                <a:cs typeface="Times New Roman" pitchFamily="18" charset="0"/>
              </a:rPr>
              <a:t>жетіспейді</a:t>
            </a:r>
            <a:r>
              <a:rPr lang="ru-RU" sz="1510" b="1"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және көптеген қолданыстағы нысандар</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өз мүмкіндіктерінің шегінде</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жұмыс істейді</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Қазіргі заманғы қоқыс өңдеу кешендерінің болмауы</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қалдықтардың көп бөлігін одан</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әрі өңдеусіз жинауға әкеледі.</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Бұл аймаққа экологиялық ауыртпалық түсіреді және топырақ </a:t>
            </a:r>
            <a:r>
              <a:rPr lang="ru-RU" sz="1510" dirty="0" smtClean="0">
                <a:solidFill>
                  <a:schemeClr val="tx1"/>
                </a:solidFill>
                <a:latin typeface="Times New Roman" pitchFamily="18" charset="0"/>
                <a:cs typeface="Times New Roman" pitchFamily="18" charset="0"/>
              </a:rPr>
              <a:t>пен </a:t>
            </a:r>
            <a:r>
              <a:rPr lang="ru-RU" sz="1510" dirty="0" err="1" smtClean="0">
                <a:solidFill>
                  <a:schemeClr val="tx1"/>
                </a:solidFill>
                <a:latin typeface="Times New Roman" pitchFamily="18" charset="0"/>
                <a:cs typeface="Times New Roman" pitchFamily="18" charset="0"/>
              </a:rPr>
              <a:t>ауаның ластануына</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ықпал етеді</a:t>
            </a:r>
            <a:r>
              <a:rPr lang="ru-RU" sz="1510" dirty="0" smtClean="0">
                <a:solidFill>
                  <a:schemeClr val="tx1"/>
                </a:solidFill>
                <a:latin typeface="Times New Roman" pitchFamily="18" charset="0"/>
                <a:cs typeface="Times New Roman" pitchFamily="18" charset="0"/>
              </a:rPr>
              <a:t>.</a:t>
            </a:r>
          </a:p>
          <a:p>
            <a:pPr marL="285750" indent="-285750" algn="just">
              <a:lnSpc>
                <a:spcPct val="110000"/>
              </a:lnSpc>
              <a:buClr>
                <a:schemeClr val="tx1"/>
              </a:buClr>
              <a:buFont typeface="Wingdings" panose="05000000000000000000" pitchFamily="2" charset="2"/>
              <a:buChar char="Ø"/>
            </a:pPr>
            <a:r>
              <a:rPr lang="ru-RU" sz="1510" dirty="0" smtClean="0">
                <a:solidFill>
                  <a:schemeClr val="tx1"/>
                </a:solidFill>
                <a:latin typeface="Times New Roman" pitchFamily="18" charset="0"/>
                <a:cs typeface="Times New Roman" pitchFamily="18" charset="0"/>
              </a:rPr>
              <a:t>ШҚО </a:t>
            </a:r>
            <a:r>
              <a:rPr lang="ru-RU" sz="1510" b="1" dirty="0" err="1" smtClean="0">
                <a:solidFill>
                  <a:schemeClr val="tx1"/>
                </a:solidFill>
                <a:latin typeface="Times New Roman" pitchFamily="18" charset="0"/>
                <a:cs typeface="Times New Roman" pitchFamily="18" charset="0"/>
              </a:rPr>
              <a:t>қазіргі деңгейде </a:t>
            </a:r>
            <a:r>
              <a:rPr lang="ru-RU" sz="1510" b="1" dirty="0" smtClean="0">
                <a:solidFill>
                  <a:schemeClr val="tx1"/>
                </a:solidFill>
                <a:latin typeface="Times New Roman" pitchFamily="18" charset="0"/>
                <a:cs typeface="Times New Roman" pitchFamily="18" charset="0"/>
              </a:rPr>
              <a:t>ҚТҚ </a:t>
            </a:r>
            <a:r>
              <a:rPr lang="ru-RU" sz="1510" b="1" dirty="0" err="1" smtClean="0">
                <a:solidFill>
                  <a:schemeClr val="tx1"/>
                </a:solidFill>
                <a:latin typeface="Times New Roman" pitchFamily="18" charset="0"/>
                <a:cs typeface="Times New Roman" pitchFamily="18" charset="0"/>
              </a:rPr>
              <a:t>өңдеу технологияларының жоқтығына</a:t>
            </a:r>
            <a:r>
              <a:rPr lang="ru-RU" sz="1510" dirty="0" err="1" smtClean="0">
                <a:solidFill>
                  <a:schemeClr val="tx1"/>
                </a:solidFill>
                <a:latin typeface="Times New Roman" pitchFamily="18" charset="0"/>
                <a:cs typeface="Times New Roman" pitchFamily="18" charset="0"/>
              </a:rPr>
              <a:t> </a:t>
            </a:r>
            <a:r>
              <a:rPr lang="ru-RU" sz="1510" dirty="0" smtClean="0">
                <a:solidFill>
                  <a:schemeClr val="tx1"/>
                </a:solidFill>
                <a:latin typeface="Times New Roman" pitchFamily="18" charset="0"/>
                <a:cs typeface="Times New Roman" pitchFamily="18" charset="0"/>
              </a:rPr>
              <a:t>тап </a:t>
            </a:r>
            <a:r>
              <a:rPr lang="ru-RU" sz="1510" dirty="0" err="1" smtClean="0">
                <a:solidFill>
                  <a:schemeClr val="tx1"/>
                </a:solidFill>
                <a:latin typeface="Times New Roman" pitchFamily="18" charset="0"/>
                <a:cs typeface="Times New Roman" pitchFamily="18" charset="0"/>
              </a:rPr>
              <a:t>болды</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Қоқыстарды жинаудың ескірген</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әдістері экологиялық стандарттарға сәйкес келмейді</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және ауа</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сапасын</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нашарлататын</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және климаттың өзгеруіне ықпал ететін</a:t>
            </a:r>
            <a:r>
              <a:rPr lang="ru-RU" sz="1510" dirty="0" smtClean="0">
                <a:solidFill>
                  <a:schemeClr val="tx1"/>
                </a:solidFill>
                <a:latin typeface="Times New Roman" pitchFamily="18" charset="0"/>
                <a:cs typeface="Times New Roman" pitchFamily="18" charset="0"/>
              </a:rPr>
              <a:t> метан мен </a:t>
            </a:r>
            <a:r>
              <a:rPr lang="ru-RU" sz="1510" dirty="0" err="1" smtClean="0">
                <a:solidFill>
                  <a:schemeClr val="tx1"/>
                </a:solidFill>
                <a:latin typeface="Times New Roman" pitchFamily="18" charset="0"/>
                <a:cs typeface="Times New Roman" pitchFamily="18" charset="0"/>
              </a:rPr>
              <a:t>басқа </a:t>
            </a:r>
            <a:r>
              <a:rPr lang="ru-RU" sz="1510" dirty="0" smtClean="0">
                <a:solidFill>
                  <a:schemeClr val="tx1"/>
                </a:solidFill>
                <a:latin typeface="Times New Roman" pitchFamily="18" charset="0"/>
                <a:cs typeface="Times New Roman" pitchFamily="18" charset="0"/>
              </a:rPr>
              <a:t>да </a:t>
            </a:r>
            <a:r>
              <a:rPr lang="ru-RU" sz="1510" dirty="0" err="1" smtClean="0">
                <a:solidFill>
                  <a:schemeClr val="tx1"/>
                </a:solidFill>
                <a:latin typeface="Times New Roman" pitchFamily="18" charset="0"/>
                <a:cs typeface="Times New Roman" pitchFamily="18" charset="0"/>
              </a:rPr>
              <a:t>зиянды</a:t>
            </a:r>
            <a:r>
              <a:rPr lang="ru-RU" sz="1510" dirty="0" smtClean="0">
                <a:solidFill>
                  <a:schemeClr val="tx1"/>
                </a:solidFill>
                <a:latin typeface="Times New Roman" pitchFamily="18" charset="0"/>
                <a:cs typeface="Times New Roman" pitchFamily="18" charset="0"/>
              </a:rPr>
              <a:t> </a:t>
            </a:r>
            <a:r>
              <a:rPr lang="ru-RU" sz="1510" dirty="0" err="1" smtClean="0">
                <a:solidFill>
                  <a:schemeClr val="tx1"/>
                </a:solidFill>
                <a:latin typeface="Times New Roman" pitchFamily="18" charset="0"/>
                <a:cs typeface="Times New Roman" pitchFamily="18" charset="0"/>
              </a:rPr>
              <a:t>газдардың шығарылуына әкеледі</a:t>
            </a:r>
            <a:r>
              <a:rPr lang="ru-RU" sz="1510" dirty="0" smtClean="0">
                <a:solidFill>
                  <a:schemeClr val="tx1"/>
                </a:solidFill>
                <a:latin typeface="Times New Roman" pitchFamily="18" charset="0"/>
                <a:cs typeface="Times New Roman" pitchFamily="18" charset="0"/>
              </a:rPr>
              <a:t>.</a:t>
            </a:r>
            <a:endParaRPr lang="ru-RU" sz="1510" dirty="0">
              <a:solidFill>
                <a:schemeClr val="tx1"/>
              </a:solidFill>
              <a:latin typeface="Times New Roman" pitchFamily="18" charset="0"/>
              <a:cs typeface="Times New Roman" pitchFamily="18" charset="0"/>
            </a:endParaRPr>
          </a:p>
        </p:txBody>
      </p:sp>
      <p:pic>
        <p:nvPicPr>
          <p:cNvPr id="7" name="Рисунок 6">
            <a:extLst>
              <a:ext uri="{FF2B5EF4-FFF2-40B4-BE49-F238E27FC236}">
                <a16:creationId xmlns:a16="http://schemas.microsoft.com/office/drawing/2014/main" xmlns="" id="{C09EF700-7EEB-491C-83E7-1D13EC63B0C0}"/>
              </a:ext>
            </a:extLst>
          </p:cNvPr>
          <p:cNvPicPr>
            <a:picLocks noChangeAspect="1"/>
          </p:cNvPicPr>
          <p:nvPr/>
        </p:nvPicPr>
        <p:blipFill>
          <a:blip r:embed="rId3"/>
          <a:stretch>
            <a:fillRect/>
          </a:stretch>
        </p:blipFill>
        <p:spPr>
          <a:xfrm>
            <a:off x="6515100" y="2547937"/>
            <a:ext cx="3351343" cy="2230166"/>
          </a:xfrm>
          <a:prstGeom prst="rect">
            <a:avLst/>
          </a:prstGeom>
          <a:ln>
            <a:noFill/>
          </a:ln>
          <a:effectLst>
            <a:softEdge rad="112500"/>
          </a:effectLst>
        </p:spPr>
      </p:pic>
      <p:pic>
        <p:nvPicPr>
          <p:cNvPr id="8" name="Рисунок 7">
            <a:extLst>
              <a:ext uri="{FF2B5EF4-FFF2-40B4-BE49-F238E27FC236}">
                <a16:creationId xmlns:a16="http://schemas.microsoft.com/office/drawing/2014/main" xmlns="" id="{673F836B-D7BB-48A1-8278-3C639F0C586A}"/>
              </a:ext>
            </a:extLst>
          </p:cNvPr>
          <p:cNvPicPr>
            <a:picLocks noChangeAspect="1"/>
          </p:cNvPicPr>
          <p:nvPr/>
        </p:nvPicPr>
        <p:blipFill>
          <a:blip r:embed="rId4"/>
          <a:stretch>
            <a:fillRect/>
          </a:stretch>
        </p:blipFill>
        <p:spPr>
          <a:xfrm>
            <a:off x="8867775" y="4386262"/>
            <a:ext cx="3000375" cy="1996613"/>
          </a:xfrm>
          <a:prstGeom prst="rect">
            <a:avLst/>
          </a:prstGeom>
          <a:ln>
            <a:noFill/>
          </a:ln>
          <a:effectLst>
            <a:softEdge rad="112500"/>
          </a:effectLst>
        </p:spPr>
      </p:pic>
    </p:spTree>
    <p:extLst>
      <p:ext uri="{BB962C8B-B14F-4D97-AF65-F5344CB8AC3E}">
        <p14:creationId xmlns:p14="http://schemas.microsoft.com/office/powerpoint/2010/main" xmlns="" val="3526395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C12E41-5412-4C19-BEEC-94191F165101}"/>
              </a:ext>
            </a:extLst>
          </p:cNvPr>
          <p:cNvSpPr>
            <a:spLocks noGrp="1"/>
          </p:cNvSpPr>
          <p:nvPr>
            <p:ph type="title"/>
          </p:nvPr>
        </p:nvSpPr>
        <p:spPr>
          <a:xfrm>
            <a:off x="661796" y="100704"/>
            <a:ext cx="4900803" cy="385072"/>
          </a:xfrm>
        </p:spPr>
        <p:txBody>
          <a:bodyPr>
            <a:noAutofit/>
          </a:bodyPr>
          <a:lstStyle/>
          <a:p>
            <a:r>
              <a:rPr lang="ru-RU" sz="1800" dirty="0" err="1" smtClean="0">
                <a:latin typeface="Times New Roman" pitchFamily="18" charset="0"/>
                <a:cs typeface="Times New Roman" pitchFamily="18" charset="0"/>
              </a:rPr>
              <a:t>радиациялық дақтар</a:t>
            </a:r>
            <a:endParaRPr lang="ru-RU" sz="1800" dirty="0">
              <a:latin typeface="Times New Roman" pitchFamily="18" charset="0"/>
              <a:cs typeface="Times New Roman" pitchFamily="18" charset="0"/>
            </a:endParaRPr>
          </a:p>
        </p:txBody>
      </p:sp>
      <p:pic>
        <p:nvPicPr>
          <p:cNvPr id="5" name="Объект 4">
            <a:extLst>
              <a:ext uri="{FF2B5EF4-FFF2-40B4-BE49-F238E27FC236}">
                <a16:creationId xmlns:a16="http://schemas.microsoft.com/office/drawing/2014/main" xmlns="" id="{B1CE2F2F-BB92-4F6C-B5FC-D0242D9A6815}"/>
              </a:ext>
            </a:extLst>
          </p:cNvPr>
          <p:cNvPicPr>
            <a:picLocks noGrp="1" noChangeAspect="1"/>
          </p:cNvPicPr>
          <p:nvPr>
            <p:ph idx="1"/>
          </p:nvPr>
        </p:nvPicPr>
        <p:blipFill>
          <a:blip r:embed="rId2" cstate="print"/>
          <a:stretch>
            <a:fillRect/>
          </a:stretch>
        </p:blipFill>
        <p:spPr>
          <a:xfrm>
            <a:off x="8610599" y="485776"/>
            <a:ext cx="3390899" cy="2260599"/>
          </a:xfrm>
          <a:prstGeom prst="rect">
            <a:avLst/>
          </a:prstGeom>
          <a:ln>
            <a:noFill/>
          </a:ln>
          <a:effectLst>
            <a:softEdge rad="112500"/>
          </a:effectLst>
        </p:spPr>
      </p:pic>
      <p:sp>
        <p:nvSpPr>
          <p:cNvPr id="4" name="Текст 3">
            <a:extLst>
              <a:ext uri="{FF2B5EF4-FFF2-40B4-BE49-F238E27FC236}">
                <a16:creationId xmlns:a16="http://schemas.microsoft.com/office/drawing/2014/main" xmlns="" id="{2320E4BC-C8E1-4626-B9F1-063C6E593C53}"/>
              </a:ext>
            </a:extLst>
          </p:cNvPr>
          <p:cNvSpPr>
            <a:spLocks noGrp="1"/>
          </p:cNvSpPr>
          <p:nvPr>
            <p:ph type="body" sz="half" idx="2"/>
          </p:nvPr>
        </p:nvSpPr>
        <p:spPr>
          <a:xfrm>
            <a:off x="190501" y="657226"/>
            <a:ext cx="5905500" cy="5943600"/>
          </a:xfrm>
        </p:spPr>
        <p:txBody>
          <a:bodyPr>
            <a:noAutofit/>
          </a:bodyPr>
          <a:lstStyle/>
          <a:p>
            <a:pPr algn="just"/>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Өскемен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ұзақ </a:t>
            </a:r>
            <a:r>
              <a:rPr lang="ru-RU" dirty="0" err="1" smtClean="0">
                <a:solidFill>
                  <a:schemeClr val="tx1"/>
                </a:solidFill>
                <a:latin typeface="Times New Roman" pitchFamily="18" charset="0"/>
                <a:cs typeface="Times New Roman" pitchFamily="18" charset="0"/>
              </a:rPr>
              <a:t>жылдар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бойы</a:t>
            </a:r>
            <a:r>
              <a:rPr lang="ru-RU" dirty="0" smtClean="0">
                <a:solidFill>
                  <a:schemeClr val="tx1"/>
                </a:solidFill>
                <a:latin typeface="Times New Roman" pitchFamily="18" charset="0"/>
                <a:cs typeface="Times New Roman" pitchFamily="18" charset="0"/>
              </a:rPr>
              <a:t> атом, металлургия </a:t>
            </a:r>
            <a:r>
              <a:rPr lang="ru-RU" dirty="0" err="1" smtClean="0">
                <a:solidFill>
                  <a:schemeClr val="tx1"/>
                </a:solidFill>
                <a:latin typeface="Times New Roman" pitchFamily="18" charset="0"/>
                <a:cs typeface="Times New Roman" pitchFamily="18" charset="0"/>
              </a:rPr>
              <a:t>және өндіруші салалардың кәсіпорындары жұмыс істеген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ірі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өнеркәсіп орталығы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Олардың қызметі нәтижесінде қаланың кейбір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аудандарында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және оған жақын аудандарда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"радиациялық </a:t>
            </a:r>
            <a:r>
              <a:rPr lang="ru-RU" dirty="0" err="1" smtClean="0">
                <a:solidFill>
                  <a:schemeClr val="tx1"/>
                </a:solidFill>
                <a:latin typeface="Times New Roman" pitchFamily="18" charset="0"/>
                <a:cs typeface="Times New Roman" pitchFamily="18" charset="0"/>
              </a:rPr>
              <a:t>дақтар« деп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аталатын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жоғары радиоактивтілік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аймақтары пайда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болды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Соңғы </a:t>
            </a:r>
            <a:r>
              <a:rPr lang="ru-RU" dirty="0" smtClean="0">
                <a:solidFill>
                  <a:schemeClr val="tx1"/>
                </a:solidFill>
                <a:latin typeface="Times New Roman" pitchFamily="18" charset="0"/>
                <a:cs typeface="Times New Roman" pitchFamily="18" charset="0"/>
              </a:rPr>
              <a:t>20 </a:t>
            </a:r>
            <a:r>
              <a:rPr lang="ru-RU" dirty="0" err="1" smtClean="0">
                <a:solidFill>
                  <a:schemeClr val="tx1"/>
                </a:solidFill>
                <a:latin typeface="Times New Roman" pitchFamily="18" charset="0"/>
                <a:cs typeface="Times New Roman" pitchFamily="18" charset="0"/>
              </a:rPr>
              <a:t>жылда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аймақта </a:t>
            </a:r>
            <a:r>
              <a:rPr lang="ru-RU" dirty="0" smtClean="0">
                <a:solidFill>
                  <a:schemeClr val="tx1"/>
                </a:solidFill>
                <a:latin typeface="Times New Roman" pitchFamily="18" charset="0"/>
                <a:cs typeface="Times New Roman" pitchFamily="18" charset="0"/>
              </a:rPr>
              <a:t>20-дан </a:t>
            </a:r>
            <a:r>
              <a:rPr lang="ru-RU" dirty="0" err="1" smtClean="0">
                <a:solidFill>
                  <a:schemeClr val="tx1"/>
                </a:solidFill>
                <a:latin typeface="Times New Roman" pitchFamily="18" charset="0"/>
                <a:cs typeface="Times New Roman" pitchFamily="18" charset="0"/>
              </a:rPr>
              <a:t>астам</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радиоактивті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дақтар қалпына келтірілді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Бүгінгі таңда ең үлкен радиоактивті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дақ студенттік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қалада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жергілікті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техникалық университеттің </a:t>
            </a:r>
            <a:r>
              <a:rPr lang="ru-RU" dirty="0" err="1" smtClean="0">
                <a:solidFill>
                  <a:schemeClr val="tx1"/>
                </a:solidFill>
                <a:latin typeface="Times New Roman" pitchFamily="18" charset="0"/>
                <a:cs typeface="Times New Roman" pitchFamily="18" charset="0"/>
              </a:rPr>
              <a:t>жанында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Д.Серікбаев</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атындағы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ШҚТУ-да орналасқан.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Ол</a:t>
            </a:r>
            <a:r>
              <a:rPr lang="ru-RU" dirty="0" smtClean="0">
                <a:solidFill>
                  <a:schemeClr val="tx1"/>
                </a:solidFill>
                <a:latin typeface="Times New Roman" pitchFamily="18" charset="0"/>
                <a:cs typeface="Times New Roman" pitchFamily="18" charset="0"/>
              </a:rPr>
              <a:t> 700 </a:t>
            </a:r>
            <a:r>
              <a:rPr lang="ru-RU" dirty="0" err="1" smtClean="0">
                <a:solidFill>
                  <a:schemeClr val="tx1"/>
                </a:solidFill>
                <a:latin typeface="Times New Roman" pitchFamily="18" charset="0"/>
                <a:cs typeface="Times New Roman" pitchFamily="18" charset="0"/>
              </a:rPr>
              <a:t>метрге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созылып</a:t>
            </a:r>
            <a:r>
              <a:rPr lang="ru-RU" dirty="0" smtClean="0">
                <a:solidFill>
                  <a:schemeClr val="tx1"/>
                </a:solidFill>
                <a:latin typeface="Times New Roman" pitchFamily="18" charset="0"/>
                <a:cs typeface="Times New Roman" pitchFamily="18" charset="0"/>
              </a:rPr>
              <a:t>, 8 гектар </a:t>
            </a:r>
            <a:r>
              <a:rPr lang="ru-RU" dirty="0" err="1" smtClean="0">
                <a:solidFill>
                  <a:schemeClr val="tx1"/>
                </a:solidFill>
                <a:latin typeface="Times New Roman" pitchFamily="18" charset="0"/>
                <a:cs typeface="Times New Roman" pitchFamily="18" charset="0"/>
              </a:rPr>
              <a:t>аумақты алып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жатты</a:t>
            </a:r>
            <a:r>
              <a:rPr lang="ru-RU" dirty="0" smtClean="0">
                <a:solidFill>
                  <a:schemeClr val="tx1"/>
                </a:solidFill>
                <a:latin typeface="Times New Roman" pitchFamily="18" charset="0"/>
                <a:cs typeface="Times New Roman" pitchFamily="18" charset="0"/>
              </a:rPr>
              <a:t>. Торий-232, уран-238 </a:t>
            </a:r>
            <a:r>
              <a:rPr lang="ru-RU" dirty="0" err="1" smtClean="0">
                <a:solidFill>
                  <a:schemeClr val="tx1"/>
                </a:solidFill>
                <a:latin typeface="Times New Roman" pitchFamily="18" charset="0"/>
                <a:cs typeface="Times New Roman" pitchFamily="18" charset="0"/>
              </a:rPr>
              <a:t>және олардың еншілес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ыдырау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өнімдері табылған топырақтың өзі қауіп төндіреді</a:t>
            </a:r>
            <a:r>
              <a:rPr lang="ru-RU" dirty="0" smtClean="0">
                <a:solidFill>
                  <a:schemeClr val="tx1"/>
                </a:solidFill>
                <a:latin typeface="Times New Roman" pitchFamily="18" charset="0"/>
                <a:cs typeface="Times New Roman" pitchFamily="18" charset="0"/>
              </a:rPr>
              <a:t>. </a:t>
            </a:r>
            <a:endParaRPr lang="ru-RU" dirty="0" smtClean="0">
              <a:solidFill>
                <a:schemeClr val="tx1"/>
              </a:solidFill>
              <a:latin typeface="Times New Roman" pitchFamily="18" charset="0"/>
              <a:cs typeface="Times New Roman" pitchFamily="18" charset="0"/>
            </a:endParaRPr>
          </a:p>
          <a:p>
            <a:pPr algn="just"/>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a:t>
            </a:r>
            <a:r>
              <a:rPr lang="ru-RU" dirty="0" err="1" smtClean="0">
                <a:solidFill>
                  <a:schemeClr val="tx1"/>
                </a:solidFill>
                <a:latin typeface="Times New Roman" pitchFamily="18" charset="0"/>
                <a:cs typeface="Times New Roman" pitchFamily="18" charset="0"/>
              </a:rPr>
              <a:t>аумақтағы </a:t>
            </a:r>
            <a:r>
              <a:rPr lang="ru-RU" dirty="0" smtClean="0">
                <a:solidFill>
                  <a:schemeClr val="tx1"/>
                </a:solidFill>
                <a:latin typeface="Times New Roman" pitchFamily="18" charset="0"/>
                <a:cs typeface="Times New Roman" pitchFamily="18" charset="0"/>
              </a:rPr>
              <a:t>Дозиметр 18 </a:t>
            </a:r>
            <a:r>
              <a:rPr lang="ru-RU" dirty="0" err="1" smtClean="0">
                <a:solidFill>
                  <a:schemeClr val="tx1"/>
                </a:solidFill>
                <a:latin typeface="Times New Roman" pitchFamily="18" charset="0"/>
                <a:cs typeface="Times New Roman" pitchFamily="18" charset="0"/>
              </a:rPr>
              <a:t>микрорентгендік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нормадан</a:t>
            </a:r>
            <a:r>
              <a:rPr lang="ru-RU" dirty="0" smtClean="0">
                <a:solidFill>
                  <a:schemeClr val="tx1"/>
                </a:solidFill>
                <a:latin typeface="Times New Roman" pitchFamily="18" charset="0"/>
                <a:cs typeface="Times New Roman" pitchFamily="18" charset="0"/>
              </a:rPr>
              <a:t> 11-12 </a:t>
            </a:r>
            <a:r>
              <a:rPr lang="ru-RU" dirty="0" err="1" smtClean="0">
                <a:solidFill>
                  <a:schemeClr val="tx1"/>
                </a:solidFill>
                <a:latin typeface="Times New Roman" pitchFamily="18" charset="0"/>
                <a:cs typeface="Times New Roman" pitchFamily="18" charset="0"/>
              </a:rPr>
              <a:t>есе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асатын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сәулеленуді көрсетеді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сағатына </a:t>
            </a:r>
            <a:r>
              <a:rPr lang="ru-RU" dirty="0" smtClean="0">
                <a:solidFill>
                  <a:schemeClr val="tx1"/>
                </a:solidFill>
                <a:latin typeface="Times New Roman" pitchFamily="18" charset="0"/>
                <a:cs typeface="Times New Roman" pitchFamily="18" charset="0"/>
              </a:rPr>
              <a:t>200-ден </a:t>
            </a:r>
            <a:r>
              <a:rPr lang="ru-RU" dirty="0" err="1" smtClean="0">
                <a:solidFill>
                  <a:schemeClr val="tx1"/>
                </a:solidFill>
                <a:latin typeface="Times New Roman" pitchFamily="18" charset="0"/>
                <a:cs typeface="Times New Roman" pitchFamily="18" charset="0"/>
              </a:rPr>
              <a:t>астам</a:t>
            </a:r>
            <a:r>
              <a:rPr lang="ru-RU" dirty="0" smtClean="0">
                <a:solidFill>
                  <a:schemeClr val="tx1"/>
                </a:solidFill>
                <a:latin typeface="Times New Roman" pitchFamily="18" charset="0"/>
                <a:cs typeface="Times New Roman" pitchFamily="18" charset="0"/>
              </a:rPr>
              <a:t> микрорентген, ал </a:t>
            </a:r>
            <a:r>
              <a:rPr lang="ru-RU" dirty="0" err="1" smtClean="0">
                <a:solidFill>
                  <a:schemeClr val="tx1"/>
                </a:solidFill>
                <a:latin typeface="Times New Roman" pitchFamily="18" charset="0"/>
                <a:cs typeface="Times New Roman" pitchFamily="18" charset="0"/>
              </a:rPr>
              <a:t>егер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сіз</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аздап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қазып алсаңыз</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онда</a:t>
            </a:r>
            <a:r>
              <a:rPr lang="ru-RU" dirty="0" smtClean="0">
                <a:solidFill>
                  <a:schemeClr val="tx1"/>
                </a:solidFill>
                <a:latin typeface="Times New Roman" pitchFamily="18" charset="0"/>
                <a:cs typeface="Times New Roman" pitchFamily="18" charset="0"/>
              </a:rPr>
              <a:t> 1000. </a:t>
            </a:r>
            <a:r>
              <a:rPr lang="ru-RU" dirty="0" err="1" smtClean="0">
                <a:solidFill>
                  <a:schemeClr val="tx1"/>
                </a:solidFill>
                <a:latin typeface="Times New Roman" pitchFamily="18" charset="0"/>
                <a:cs typeface="Times New Roman" pitchFamily="18" charset="0"/>
              </a:rPr>
              <a:t>Сондай-ақ, ластанған аумақта </a:t>
            </a:r>
            <a:r>
              <a:rPr lang="ru-RU" dirty="0" smtClean="0">
                <a:solidFill>
                  <a:schemeClr val="tx1"/>
                </a:solidFill>
                <a:latin typeface="Times New Roman" pitchFamily="18" charset="0"/>
                <a:cs typeface="Times New Roman" pitchFamily="18" charset="0"/>
              </a:rPr>
              <a:t>су </a:t>
            </a:r>
            <a:r>
              <a:rPr lang="ru-RU" dirty="0" err="1" smtClean="0">
                <a:solidFill>
                  <a:schemeClr val="tx1"/>
                </a:solidFill>
                <a:latin typeface="Times New Roman" pitchFamily="18" charset="0"/>
                <a:cs typeface="Times New Roman" pitchFamily="18" charset="0"/>
              </a:rPr>
              <a:t>арнасы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жылу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желілері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және басқа </a:t>
            </a:r>
            <a:r>
              <a:rPr lang="ru-RU" dirty="0" smtClean="0">
                <a:solidFill>
                  <a:schemeClr val="tx1"/>
                </a:solidFill>
                <a:latin typeface="Times New Roman" pitchFamily="18" charset="0"/>
                <a:cs typeface="Times New Roman" pitchFamily="18" charset="0"/>
              </a:rPr>
              <a:t>да </a:t>
            </a:r>
            <a:r>
              <a:rPr lang="ru-RU" dirty="0" err="1" smtClean="0">
                <a:solidFill>
                  <a:schemeClr val="tx1"/>
                </a:solidFill>
                <a:latin typeface="Times New Roman" pitchFamily="18" charset="0"/>
                <a:cs typeface="Times New Roman" pitchFamily="18" charset="0"/>
              </a:rPr>
              <a:t>кәсіпорындардың коммуникациялары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жүргізілгендіктен жағдай күрделене түседі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Дақтарды кетіру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орынды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дайындау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сияқты, ластанған топырақты алу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тасымалдау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және кәдеге жарату</a:t>
            </a:r>
            <a:r>
              <a:rPr lang="ru-RU" dirty="0" smtClean="0">
                <a:solidFill>
                  <a:schemeClr val="tx1"/>
                </a:solidFill>
                <a:latin typeface="Times New Roman" pitchFamily="18" charset="0"/>
                <a:cs typeface="Times New Roman" pitchFamily="18" charset="0"/>
              </a:rPr>
              <a:t> – </a:t>
            </a:r>
            <a:r>
              <a:rPr lang="ru-RU" dirty="0" err="1" smtClean="0">
                <a:solidFill>
                  <a:schemeClr val="tx1"/>
                </a:solidFill>
                <a:latin typeface="Times New Roman" pitchFamily="18" charset="0"/>
                <a:cs typeface="Times New Roman" pitchFamily="18" charset="0"/>
              </a:rPr>
              <a:t>қымбат </a:t>
            </a:r>
            <a:r>
              <a:rPr lang="ru-RU" dirty="0" smtClean="0">
                <a:solidFill>
                  <a:schemeClr val="tx1"/>
                </a:solidFill>
                <a:latin typeface="Times New Roman" pitchFamily="18" charset="0"/>
                <a:cs typeface="Times New Roman" pitchFamily="18" charset="0"/>
              </a:rPr>
              <a:t>бизнес. </a:t>
            </a:r>
            <a:r>
              <a:rPr lang="ru-RU" dirty="0" err="1" smtClean="0">
                <a:solidFill>
                  <a:schemeClr val="tx1"/>
                </a:solidFill>
                <a:latin typeface="Times New Roman" pitchFamily="18" charset="0"/>
                <a:cs typeface="Times New Roman" pitchFamily="18" charset="0"/>
              </a:rPr>
              <a:t>Қалдықтардың 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текше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метрін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кәдеге жаратуға </a:t>
            </a:r>
            <a:r>
              <a:rPr lang="ru-RU" dirty="0" smtClean="0">
                <a:solidFill>
                  <a:schemeClr val="tx1"/>
                </a:solidFill>
                <a:latin typeface="Times New Roman" pitchFamily="18" charset="0"/>
                <a:cs typeface="Times New Roman" pitchFamily="18" charset="0"/>
              </a:rPr>
              <a:t>орта </a:t>
            </a:r>
            <a:r>
              <a:rPr lang="ru-RU" dirty="0" err="1" smtClean="0">
                <a:solidFill>
                  <a:schemeClr val="tx1"/>
                </a:solidFill>
                <a:latin typeface="Times New Roman" pitchFamily="18" charset="0"/>
                <a:cs typeface="Times New Roman" pitchFamily="18" charset="0"/>
              </a:rPr>
              <a:t>есеппен</a:t>
            </a:r>
            <a:r>
              <a:rPr lang="ru-RU" dirty="0" smtClean="0">
                <a:solidFill>
                  <a:schemeClr val="tx1"/>
                </a:solidFill>
                <a:latin typeface="Times New Roman" pitchFamily="18" charset="0"/>
                <a:cs typeface="Times New Roman" pitchFamily="18" charset="0"/>
              </a:rPr>
              <a:t> 1 миллион </a:t>
            </a:r>
            <a:r>
              <a:rPr lang="ru-RU" dirty="0" err="1" smtClean="0">
                <a:solidFill>
                  <a:schemeClr val="tx1"/>
                </a:solidFill>
                <a:latin typeface="Times New Roman" pitchFamily="18" charset="0"/>
                <a:cs typeface="Times New Roman" pitchFamily="18" charset="0"/>
              </a:rPr>
              <a:t>теңге жұмсалады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Аномалиялар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жойылады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бірақ баяу</a:t>
            </a:r>
            <a:r>
              <a:rPr lang="ru-RU" dirty="0" smtClean="0">
                <a:solidFill>
                  <a:schemeClr val="tx1"/>
                </a:solidFill>
                <a:latin typeface="Times New Roman" pitchFamily="18" charset="0"/>
                <a:cs typeface="Times New Roman" pitchFamily="18" charset="0"/>
              </a:rPr>
              <a:t>. Тек </a:t>
            </a:r>
            <a:r>
              <a:rPr lang="ru-RU" dirty="0" err="1" smtClean="0">
                <a:solidFill>
                  <a:schemeClr val="tx1"/>
                </a:solidFill>
                <a:latin typeface="Times New Roman" pitchFamily="18" charset="0"/>
                <a:cs typeface="Times New Roman" pitchFamily="18" charset="0"/>
              </a:rPr>
              <a:t>соңғы жылдары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шамамен</a:t>
            </a:r>
            <a:r>
              <a:rPr lang="ru-RU" dirty="0" smtClean="0">
                <a:solidFill>
                  <a:schemeClr val="tx1"/>
                </a:solidFill>
                <a:latin typeface="Times New Roman" pitchFamily="18" charset="0"/>
                <a:cs typeface="Times New Roman" pitchFamily="18" charset="0"/>
              </a:rPr>
              <a:t> 600 </a:t>
            </a:r>
            <a:r>
              <a:rPr lang="ru-RU" dirty="0" err="1" smtClean="0">
                <a:solidFill>
                  <a:schemeClr val="tx1"/>
                </a:solidFill>
                <a:latin typeface="Times New Roman" pitchFamily="18" charset="0"/>
                <a:cs typeface="Times New Roman" pitchFamily="18" charset="0"/>
              </a:rPr>
              <a:t>текше</a:t>
            </a:r>
            <a:r>
              <a:rPr lang="ru-RU" dirty="0" smtClean="0">
                <a:solidFill>
                  <a:schemeClr val="tx1"/>
                </a:solidFill>
                <a:latin typeface="Times New Roman" pitchFamily="18" charset="0"/>
                <a:cs typeface="Times New Roman" pitchFamily="18" charset="0"/>
              </a:rPr>
              <a:t> метр </a:t>
            </a:r>
            <a:r>
              <a:rPr lang="ru-RU" dirty="0" err="1" smtClean="0">
                <a:solidFill>
                  <a:schemeClr val="tx1"/>
                </a:solidFill>
                <a:latin typeface="Times New Roman" pitchFamily="18" charset="0"/>
                <a:cs typeface="Times New Roman" pitchFamily="18" charset="0"/>
              </a:rPr>
              <a:t>ластанған жер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жиналды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Олар</a:t>
            </a:r>
            <a:r>
              <a:rPr lang="ru-RU" dirty="0" smtClean="0">
                <a:solidFill>
                  <a:schemeClr val="tx1"/>
                </a:solidFill>
                <a:latin typeface="Times New Roman" pitchFamily="18" charset="0"/>
                <a:cs typeface="Times New Roman" pitchFamily="18" charset="0"/>
              </a:rPr>
              <a:t> оны </a:t>
            </a:r>
            <a:r>
              <a:rPr lang="ru-RU" dirty="0" err="1" smtClean="0">
                <a:solidFill>
                  <a:schemeClr val="tx1"/>
                </a:solidFill>
                <a:latin typeface="Times New Roman" pitchFamily="18" charset="0"/>
                <a:cs typeface="Times New Roman" pitchFamily="18" charset="0"/>
              </a:rPr>
              <a:t>арнайы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қорымдарда сақтайды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Алдымен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топырақ "Үлбі металлургиялық зауыты</a:t>
            </a:r>
            <a:r>
              <a:rPr lang="ru-RU" dirty="0" smtClean="0">
                <a:solidFill>
                  <a:schemeClr val="tx1"/>
                </a:solidFill>
                <a:latin typeface="Times New Roman" pitchFamily="18" charset="0"/>
                <a:cs typeface="Times New Roman" pitchFamily="18" charset="0"/>
              </a:rPr>
              <a:t>" АҚ - </a:t>
            </a:r>
            <a:r>
              <a:rPr lang="ru-RU" dirty="0" err="1" smtClean="0">
                <a:solidFill>
                  <a:schemeClr val="tx1"/>
                </a:solidFill>
                <a:latin typeface="Times New Roman" pitchFamily="18" charset="0"/>
                <a:cs typeface="Times New Roman" pitchFamily="18" charset="0"/>
              </a:rPr>
              <a:t>ға қабылданды, кейін</a:t>
            </a:r>
            <a:r>
              <a:rPr lang="ru-RU" dirty="0" smtClean="0">
                <a:solidFill>
                  <a:schemeClr val="tx1"/>
                </a:solidFill>
                <a:latin typeface="Times New Roman" pitchFamily="18" charset="0"/>
                <a:cs typeface="Times New Roman" pitchFamily="18" charset="0"/>
              </a:rPr>
              <a:t> - Семей </a:t>
            </a:r>
            <a:r>
              <a:rPr lang="ru-RU" dirty="0" err="1" smtClean="0">
                <a:solidFill>
                  <a:schemeClr val="tx1"/>
                </a:solidFill>
                <a:latin typeface="Times New Roman" pitchFamily="18" charset="0"/>
                <a:cs typeface="Times New Roman" pitchFamily="18" charset="0"/>
              </a:rPr>
              <a:t>ядролық сынақ полигонының маңындағы Курчатовтағы қорымға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кездері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тіпті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Қазақстанның оңтүстігіне әкелінді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онда</a:t>
            </a:r>
            <a:r>
              <a:rPr lang="ru-RU" dirty="0" smtClean="0">
                <a:solidFill>
                  <a:schemeClr val="tx1"/>
                </a:solidFill>
                <a:latin typeface="Times New Roman" pitchFamily="18" charset="0"/>
                <a:cs typeface="Times New Roman" pitchFamily="18" charset="0"/>
              </a:rPr>
              <a:t> да </a:t>
            </a:r>
            <a:r>
              <a:rPr lang="ru-RU" dirty="0" err="1" smtClean="0">
                <a:solidFill>
                  <a:schemeClr val="tx1"/>
                </a:solidFill>
                <a:latin typeface="Times New Roman" pitchFamily="18" charset="0"/>
                <a:cs typeface="Times New Roman" pitchFamily="18" charset="0"/>
              </a:rPr>
              <a:t>осындай</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қалдықтарды сақтауға жағдай жасалған</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pic>
        <p:nvPicPr>
          <p:cNvPr id="6" name="Рисунок 5">
            <a:extLst>
              <a:ext uri="{FF2B5EF4-FFF2-40B4-BE49-F238E27FC236}">
                <a16:creationId xmlns:a16="http://schemas.microsoft.com/office/drawing/2014/main" xmlns="" id="{6A6AD750-C53D-45D1-A8E1-4E4959109DE3}"/>
              </a:ext>
            </a:extLst>
          </p:cNvPr>
          <p:cNvPicPr>
            <a:picLocks noChangeAspect="1"/>
          </p:cNvPicPr>
          <p:nvPr/>
        </p:nvPicPr>
        <p:blipFill>
          <a:blip r:embed="rId3" cstate="print"/>
          <a:stretch>
            <a:fillRect/>
          </a:stretch>
        </p:blipFill>
        <p:spPr>
          <a:xfrm>
            <a:off x="6260304" y="2289173"/>
            <a:ext cx="3671888" cy="2447925"/>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451C8071-D236-4762-802C-3E6E7C0C0ABC}"/>
              </a:ext>
            </a:extLst>
          </p:cNvPr>
          <p:cNvPicPr>
            <a:picLocks noChangeAspect="1"/>
          </p:cNvPicPr>
          <p:nvPr/>
        </p:nvPicPr>
        <p:blipFill>
          <a:blip r:embed="rId4" cstate="print"/>
          <a:stretch>
            <a:fillRect/>
          </a:stretch>
        </p:blipFill>
        <p:spPr>
          <a:xfrm>
            <a:off x="8610598" y="4464843"/>
            <a:ext cx="3490611" cy="1963469"/>
          </a:xfrm>
          <a:prstGeom prst="rect">
            <a:avLst/>
          </a:prstGeom>
          <a:ln>
            <a:noFill/>
          </a:ln>
          <a:effectLst>
            <a:softEdge rad="112500"/>
          </a:effectLst>
        </p:spPr>
      </p:pic>
    </p:spTree>
    <p:extLst>
      <p:ext uri="{BB962C8B-B14F-4D97-AF65-F5344CB8AC3E}">
        <p14:creationId xmlns:p14="http://schemas.microsoft.com/office/powerpoint/2010/main" xmlns="" val="196177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097" y="123198"/>
            <a:ext cx="5597235" cy="611204"/>
          </a:xfrm>
        </p:spPr>
        <p:txBody>
          <a:bodyPr>
            <a:normAutofit fontScale="90000"/>
          </a:bodyPr>
          <a:lstStyle/>
          <a:p>
            <a:r>
              <a:rPr lang="ru-RU" dirty="0" err="1" smtClean="0">
                <a:latin typeface="Times New Roman" pitchFamily="18" charset="0"/>
                <a:cs typeface="Times New Roman" pitchFamily="18" charset="0"/>
              </a:rPr>
              <a:t>өнеркәсіптің </a:t>
            </a:r>
            <a:r>
              <a:rPr lang="ru-RU" dirty="0" smtClean="0">
                <a:latin typeface="Times New Roman" pitchFamily="18" charset="0"/>
                <a:cs typeface="Times New Roman" pitchFamily="18" charset="0"/>
              </a:rPr>
              <a:t>су </a:t>
            </a:r>
            <a:r>
              <a:rPr lang="ru-RU" dirty="0" err="1" smtClean="0">
                <a:latin typeface="Times New Roman" pitchFamily="18" charset="0"/>
                <a:cs typeface="Times New Roman" pitchFamily="18" charset="0"/>
              </a:rPr>
              <a:t>ресурстарын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ластауы</a:t>
            </a:r>
            <a:endParaRPr lang="ru-RU" b="1" dirty="0">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cstate="print"/>
          <a:stretch>
            <a:fillRect/>
          </a:stretch>
        </p:blipFill>
        <p:spPr>
          <a:xfrm>
            <a:off x="6453791" y="244302"/>
            <a:ext cx="3551243" cy="2370732"/>
          </a:xfrm>
          <a:prstGeom prst="rect">
            <a:avLst/>
          </a:prstGeom>
          <a:ln>
            <a:noFill/>
          </a:ln>
          <a:effectLst>
            <a:softEdge rad="112500"/>
          </a:effectLst>
        </p:spPr>
      </p:pic>
      <p:sp>
        <p:nvSpPr>
          <p:cNvPr id="4" name="Текст 3"/>
          <p:cNvSpPr>
            <a:spLocks noGrp="1"/>
          </p:cNvSpPr>
          <p:nvPr>
            <p:ph type="body" sz="half" idx="2"/>
          </p:nvPr>
        </p:nvSpPr>
        <p:spPr>
          <a:xfrm>
            <a:off x="232415" y="1423751"/>
            <a:ext cx="5597236" cy="6056041"/>
          </a:xfrm>
        </p:spPr>
        <p:txBody>
          <a:bodyPr>
            <a:normAutofit/>
          </a:bodyPr>
          <a:lstStyle/>
          <a:p>
            <a:pPr algn="just"/>
            <a:r>
              <a:rPr lang="ru-RU" dirty="0" smtClean="0">
                <a:solidFill>
                  <a:schemeClr val="tx1"/>
                </a:solidFill>
              </a:rPr>
              <a:t>         </a:t>
            </a:r>
            <a:r>
              <a:rPr lang="ru-RU" sz="1800" dirty="0" err="1" smtClean="0">
                <a:solidFill>
                  <a:schemeClr val="tx1"/>
                </a:solidFill>
                <a:latin typeface="Times New Roman" pitchFamily="18" charset="0"/>
                <a:cs typeface="Times New Roman" pitchFamily="18" charset="0"/>
              </a:rPr>
              <a:t>Шығыс </a:t>
            </a:r>
            <a:r>
              <a:rPr lang="ru-RU" sz="1800" dirty="0" err="1" smtClean="0">
                <a:solidFill>
                  <a:schemeClr val="tx1"/>
                </a:solidFill>
                <a:latin typeface="Times New Roman" pitchFamily="18" charset="0"/>
                <a:cs typeface="Times New Roman" pitchFamily="18" charset="0"/>
              </a:rPr>
              <a:t>Қазақстан облысы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Қазақстанның ең сумен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қамтамасыз етілген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өңірлерінің біріне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жатады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Ертіс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өзені бассейнінің </a:t>
            </a:r>
            <a:r>
              <a:rPr lang="ru-RU" sz="1800" dirty="0" smtClean="0">
                <a:solidFill>
                  <a:schemeClr val="tx1"/>
                </a:solidFill>
                <a:latin typeface="Times New Roman" pitchFamily="18" charset="0"/>
                <a:cs typeface="Times New Roman" pitchFamily="18" charset="0"/>
              </a:rPr>
              <a:t>су </a:t>
            </a:r>
            <a:r>
              <a:rPr lang="ru-RU" sz="1800" dirty="0" err="1" smtClean="0">
                <a:solidFill>
                  <a:schemeClr val="tx1"/>
                </a:solidFill>
                <a:latin typeface="Times New Roman" pitchFamily="18" charset="0"/>
                <a:cs typeface="Times New Roman" pitchFamily="18" charset="0"/>
              </a:rPr>
              <a:t>ресурстары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Қазақстан Республикасының шегінде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жылына</a:t>
            </a:r>
            <a:r>
              <a:rPr lang="ru-RU" sz="1800" dirty="0" smtClean="0">
                <a:solidFill>
                  <a:schemeClr val="tx1"/>
                </a:solidFill>
                <a:latin typeface="Times New Roman" pitchFamily="18" charset="0"/>
                <a:cs typeface="Times New Roman" pitchFamily="18" charset="0"/>
              </a:rPr>
              <a:t> 36 км 3-ке </a:t>
            </a:r>
            <a:r>
              <a:rPr lang="ru-RU" sz="1800" dirty="0" err="1" smtClean="0">
                <a:solidFill>
                  <a:schemeClr val="tx1"/>
                </a:solidFill>
                <a:latin typeface="Times New Roman" pitchFamily="18" charset="0"/>
                <a:cs typeface="Times New Roman" pitchFamily="18" charset="0"/>
              </a:rPr>
              <a:t>дейін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бағаланады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Облыс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аумағында </a:t>
            </a:r>
            <a:r>
              <a:rPr lang="ru-RU" sz="1800" dirty="0" smtClean="0">
                <a:solidFill>
                  <a:schemeClr val="tx1"/>
                </a:solidFill>
                <a:latin typeface="Times New Roman" pitchFamily="18" charset="0"/>
                <a:cs typeface="Times New Roman" pitchFamily="18" charset="0"/>
              </a:rPr>
              <a:t>100-ге </a:t>
            </a:r>
            <a:r>
              <a:rPr lang="ru-RU" sz="1800" dirty="0" err="1" smtClean="0">
                <a:solidFill>
                  <a:schemeClr val="tx1"/>
                </a:solidFill>
                <a:latin typeface="Times New Roman" pitchFamily="18" charset="0"/>
                <a:cs typeface="Times New Roman" pitchFamily="18" charset="0"/>
              </a:rPr>
              <a:t>жуық тоғандар </a:t>
            </a:r>
            <a:r>
              <a:rPr lang="ru-RU" sz="1800" dirty="0" smtClean="0">
                <a:solidFill>
                  <a:schemeClr val="tx1"/>
                </a:solidFill>
                <a:latin typeface="Times New Roman" pitchFamily="18" charset="0"/>
                <a:cs typeface="Times New Roman" pitchFamily="18" charset="0"/>
              </a:rPr>
              <a:t>мен су </a:t>
            </a:r>
            <a:r>
              <a:rPr lang="ru-RU" sz="1800" dirty="0" err="1" smtClean="0">
                <a:solidFill>
                  <a:schemeClr val="tx1"/>
                </a:solidFill>
                <a:latin typeface="Times New Roman" pitchFamily="18" charset="0"/>
                <a:cs typeface="Times New Roman" pitchFamily="18" charset="0"/>
              </a:rPr>
              <a:t>қоймалары </a:t>
            </a:r>
            <a:r>
              <a:rPr lang="ru-RU" sz="1800" dirty="0" smtClean="0">
                <a:solidFill>
                  <a:schemeClr val="tx1"/>
                </a:solidFill>
                <a:latin typeface="Times New Roman" pitchFamily="18" charset="0"/>
                <a:cs typeface="Times New Roman" pitchFamily="18" charset="0"/>
              </a:rPr>
              <a:t>бар. </a:t>
            </a:r>
            <a:r>
              <a:rPr lang="ru-RU" sz="1800" dirty="0" err="1" smtClean="0">
                <a:solidFill>
                  <a:schemeClr val="tx1"/>
                </a:solidFill>
                <a:latin typeface="Times New Roman" pitchFamily="18" charset="0"/>
                <a:cs typeface="Times New Roman" pitchFamily="18" charset="0"/>
              </a:rPr>
              <a:t>Үш ірі</a:t>
            </a:r>
            <a:r>
              <a:rPr lang="ru-RU" sz="1800" dirty="0" smtClean="0">
                <a:solidFill>
                  <a:schemeClr val="tx1"/>
                </a:solidFill>
                <a:latin typeface="Times New Roman" pitchFamily="18" charset="0"/>
                <a:cs typeface="Times New Roman" pitchFamily="18" charset="0"/>
              </a:rPr>
              <a:t> су </a:t>
            </a:r>
            <a:r>
              <a:rPr lang="ru-RU" sz="1800" dirty="0" err="1" smtClean="0">
                <a:solidFill>
                  <a:schemeClr val="tx1"/>
                </a:solidFill>
                <a:latin typeface="Times New Roman" pitchFamily="18" charset="0"/>
                <a:cs typeface="Times New Roman" pitchFamily="18" charset="0"/>
              </a:rPr>
              <a:t>қоймасы </a:t>
            </a:r>
            <a:r>
              <a:rPr lang="ru-RU" sz="1800" dirty="0" smtClean="0">
                <a:solidFill>
                  <a:schemeClr val="tx1"/>
                </a:solidFill>
                <a:latin typeface="Times New Roman" pitchFamily="18" charset="0"/>
                <a:cs typeface="Times New Roman" pitchFamily="18" charset="0"/>
              </a:rPr>
              <a:t>(</a:t>
            </a:r>
            <a:r>
              <a:rPr lang="ru-RU" sz="1800" dirty="0" err="1" smtClean="0">
                <a:solidFill>
                  <a:schemeClr val="tx1"/>
                </a:solidFill>
                <a:latin typeface="Times New Roman" pitchFamily="18" charset="0"/>
                <a:cs typeface="Times New Roman" pitchFamily="18" charset="0"/>
              </a:rPr>
              <a:t>Бұқтырма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Өскемен және Шүлбі</a:t>
            </a:r>
            <a:r>
              <a:rPr lang="ru-RU" sz="1800" dirty="0" smtClean="0">
                <a:solidFill>
                  <a:schemeClr val="tx1"/>
                </a:solidFill>
                <a:latin typeface="Times New Roman" pitchFamily="18" charset="0"/>
                <a:cs typeface="Times New Roman" pitchFamily="18" charset="0"/>
              </a:rPr>
              <a:t>). </a:t>
            </a:r>
          </a:p>
          <a:p>
            <a:pPr algn="just"/>
            <a:r>
              <a:rPr lang="ru-RU"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2024 </a:t>
            </a:r>
            <a:r>
              <a:rPr lang="ru-RU" sz="1800" dirty="0" err="1" smtClean="0">
                <a:solidFill>
                  <a:schemeClr val="tx1"/>
                </a:solidFill>
                <a:latin typeface="Times New Roman" pitchFamily="18" charset="0"/>
                <a:cs typeface="Times New Roman" pitchFamily="18" charset="0"/>
              </a:rPr>
              <a:t>жылдың бірінші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жартыжылдығында </a:t>
            </a:r>
            <a:r>
              <a:rPr lang="ru-RU" sz="1800" dirty="0" smtClean="0">
                <a:solidFill>
                  <a:schemeClr val="tx1"/>
                </a:solidFill>
                <a:latin typeface="Times New Roman" pitchFamily="18" charset="0"/>
                <a:cs typeface="Times New Roman" pitchFamily="18" charset="0"/>
              </a:rPr>
              <a:t>"</a:t>
            </a:r>
            <a:r>
              <a:rPr lang="ru-RU" sz="1800" dirty="0" err="1" smtClean="0">
                <a:solidFill>
                  <a:schemeClr val="tx1"/>
                </a:solidFill>
                <a:latin typeface="Times New Roman" pitchFamily="18" charset="0"/>
                <a:cs typeface="Times New Roman" pitchFamily="18" charset="0"/>
              </a:rPr>
              <a:t>Қазгидромет</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Шығыс Қазақстанның өзендері </a:t>
            </a:r>
            <a:r>
              <a:rPr lang="ru-RU" sz="1800" dirty="0" smtClean="0">
                <a:solidFill>
                  <a:schemeClr val="tx1"/>
                </a:solidFill>
                <a:latin typeface="Times New Roman" pitchFamily="18" charset="0"/>
                <a:cs typeface="Times New Roman" pitchFamily="18" charset="0"/>
              </a:rPr>
              <a:t>мен су </a:t>
            </a:r>
            <a:r>
              <a:rPr lang="ru-RU" sz="1800" dirty="0" err="1" smtClean="0">
                <a:solidFill>
                  <a:schemeClr val="tx1"/>
                </a:solidFill>
                <a:latin typeface="Times New Roman" pitchFamily="18" charset="0"/>
                <a:cs typeface="Times New Roman" pitchFamily="18" charset="0"/>
              </a:rPr>
              <a:t>қоймаларының ластануы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туралы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ақпаратты жариялады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Ластанудың жоғары деңгейі Брекс</a:t>
            </a:r>
            <a:r>
              <a:rPr lang="ru-RU" sz="1800" dirty="0" smtClean="0">
                <a:solidFill>
                  <a:schemeClr val="tx1"/>
                </a:solidFill>
                <a:latin typeface="Times New Roman" pitchFamily="18" charset="0"/>
                <a:cs typeface="Times New Roman" pitchFamily="18" charset="0"/>
              </a:rPr>
              <a:t>, Тихая, </a:t>
            </a:r>
            <a:r>
              <a:rPr lang="ru-RU" sz="1800" dirty="0" err="1" smtClean="0">
                <a:solidFill>
                  <a:schemeClr val="tx1"/>
                </a:solidFill>
                <a:latin typeface="Times New Roman" pitchFamily="18" charset="0"/>
                <a:cs typeface="Times New Roman" pitchFamily="18" charset="0"/>
              </a:rPr>
              <a:t>Үлбі, </a:t>
            </a:r>
            <a:r>
              <a:rPr lang="ru-RU" sz="1800" dirty="0" smtClean="0">
                <a:solidFill>
                  <a:schemeClr val="tx1"/>
                </a:solidFill>
                <a:latin typeface="Times New Roman" pitchFamily="18" charset="0"/>
                <a:cs typeface="Times New Roman" pitchFamily="18" charset="0"/>
              </a:rPr>
              <a:t>Красноярка </a:t>
            </a:r>
            <a:r>
              <a:rPr lang="ru-RU" sz="1800" dirty="0" err="1" smtClean="0">
                <a:solidFill>
                  <a:schemeClr val="tx1"/>
                </a:solidFill>
                <a:latin typeface="Times New Roman" pitchFamily="18" charset="0"/>
                <a:cs typeface="Times New Roman" pitchFamily="18" charset="0"/>
              </a:rPr>
              <a:t>өзендерінде тіркелген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Орташа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ластанғандарға Ертіс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Уба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жатады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Сонымен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қатар, Брексте</a:t>
            </a:r>
            <a:r>
              <a:rPr lang="ru-RU"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Тихая </a:t>
            </a:r>
            <a:r>
              <a:rPr lang="ru-RU" sz="1800" dirty="0" err="1" smtClean="0">
                <a:solidFill>
                  <a:schemeClr val="tx1"/>
                </a:solidFill>
                <a:latin typeface="Times New Roman" pitchFamily="18" charset="0"/>
                <a:cs typeface="Times New Roman" pitchFamily="18" charset="0"/>
              </a:rPr>
              <a:t>және </a:t>
            </a:r>
            <a:r>
              <a:rPr lang="ru-RU" sz="1800" dirty="0" err="1" smtClean="0">
                <a:solidFill>
                  <a:schemeClr val="tx1"/>
                </a:solidFill>
                <a:latin typeface="Times New Roman" pitchFamily="18" charset="0"/>
                <a:cs typeface="Times New Roman" pitchFamily="18" charset="0"/>
              </a:rPr>
              <a:t>Глубочанка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өзендерінде </a:t>
            </a:r>
            <a:r>
              <a:rPr lang="ru-RU" sz="1800" dirty="0" err="1" smtClean="0">
                <a:solidFill>
                  <a:schemeClr val="tx1"/>
                </a:solidFill>
                <a:latin typeface="Times New Roman" pitchFamily="18" charset="0"/>
                <a:cs typeface="Times New Roman" pitchFamily="18" charset="0"/>
              </a:rPr>
              <a:t>судың сапасы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нашарлаған</a:t>
            </a:r>
            <a:r>
              <a:rPr lang="ru-RU" dirty="0" smtClean="0">
                <a:solidFill>
                  <a:schemeClr val="tx1"/>
                </a:solidFill>
              </a:rPr>
              <a:t>.</a:t>
            </a:r>
            <a:r>
              <a:rPr lang="ru-RU" dirty="0" smtClean="0">
                <a:solidFill>
                  <a:schemeClr val="tx1"/>
                </a:solidFill>
                <a:latin typeface="Palatino Linotype" panose="02040502050505030304" pitchFamily="18" charset="0"/>
              </a:rPr>
              <a:t> </a:t>
            </a:r>
            <a:endParaRPr lang="ru-RU" dirty="0">
              <a:solidFill>
                <a:schemeClr val="tx1"/>
              </a:solidFill>
              <a:latin typeface="Palatino Linotype" panose="02040502050505030304" pitchFamily="18" charset="0"/>
            </a:endParaRPr>
          </a:p>
        </p:txBody>
      </p:sp>
      <p:pic>
        <p:nvPicPr>
          <p:cNvPr id="6" name="Рисунок 5"/>
          <p:cNvPicPr>
            <a:picLocks noChangeAspect="1"/>
          </p:cNvPicPr>
          <p:nvPr/>
        </p:nvPicPr>
        <p:blipFill>
          <a:blip r:embed="rId3" cstate="print"/>
          <a:stretch>
            <a:fillRect/>
          </a:stretch>
        </p:blipFill>
        <p:spPr>
          <a:xfrm>
            <a:off x="7185705" y="2514026"/>
            <a:ext cx="4678945" cy="2631906"/>
          </a:xfrm>
          <a:prstGeom prst="rect">
            <a:avLst/>
          </a:prstGeom>
          <a:ln>
            <a:noFill/>
          </a:ln>
          <a:effectLst>
            <a:softEdge rad="112500"/>
          </a:effectLst>
        </p:spPr>
      </p:pic>
    </p:spTree>
    <p:extLst>
      <p:ext uri="{BB962C8B-B14F-4D97-AF65-F5344CB8AC3E}">
        <p14:creationId xmlns:p14="http://schemas.microsoft.com/office/powerpoint/2010/main" xmlns="" val="991506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stretch>
            <a:fillRect/>
          </a:stretch>
        </p:blipFill>
        <p:spPr>
          <a:xfrm>
            <a:off x="6672697" y="436169"/>
            <a:ext cx="3976708" cy="2982531"/>
          </a:xfrm>
          <a:prstGeom prst="rect">
            <a:avLst/>
          </a:prstGeom>
          <a:ln>
            <a:noFill/>
          </a:ln>
          <a:effectLst>
            <a:softEdge rad="112500"/>
          </a:effectLst>
        </p:spPr>
      </p:pic>
      <p:sp>
        <p:nvSpPr>
          <p:cNvPr id="4" name="Текст 3"/>
          <p:cNvSpPr>
            <a:spLocks noGrp="1"/>
          </p:cNvSpPr>
          <p:nvPr>
            <p:ph type="body" sz="half" idx="2"/>
          </p:nvPr>
        </p:nvSpPr>
        <p:spPr>
          <a:xfrm>
            <a:off x="327110" y="563257"/>
            <a:ext cx="5283635" cy="5217481"/>
          </a:xfrm>
        </p:spPr>
        <p:txBody>
          <a:bodyPr>
            <a:noAutofit/>
          </a:bodyPr>
          <a:lstStyle/>
          <a:p>
            <a:pPr algn="just"/>
            <a:r>
              <a:rPr lang="ru-RU" sz="1700" dirty="0" smtClean="0">
                <a:solidFill>
                  <a:schemeClr val="tx1"/>
                </a:solidFill>
                <a:latin typeface="Times New Roman" pitchFamily="18" charset="0"/>
                <a:cs typeface="Times New Roman" pitchFamily="18" charset="0"/>
              </a:rPr>
              <a:t>       Су </a:t>
            </a:r>
            <a:r>
              <a:rPr lang="ru-RU" sz="1700" dirty="0" err="1" smtClean="0">
                <a:solidFill>
                  <a:schemeClr val="tx1"/>
                </a:solidFill>
                <a:latin typeface="Times New Roman" pitchFamily="18" charset="0"/>
                <a:cs typeface="Times New Roman" pitchFamily="18" charset="0"/>
              </a:rPr>
              <a:t>ресурстарының ластануының негізгі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көздері-ескі үйінділер</a:t>
            </a:r>
            <a:r>
              <a:rPr lang="ru-RU" sz="1700" dirty="0" smtClean="0">
                <a:solidFill>
                  <a:schemeClr val="tx1"/>
                </a:solidFill>
                <a:latin typeface="Times New Roman" pitchFamily="18" charset="0"/>
                <a:cs typeface="Times New Roman" pitchFamily="18" charset="0"/>
              </a:rPr>
              <a:t>, шлам </a:t>
            </a:r>
            <a:r>
              <a:rPr lang="ru-RU" sz="1700" dirty="0" err="1" smtClean="0">
                <a:solidFill>
                  <a:schemeClr val="tx1"/>
                </a:solidFill>
                <a:latin typeface="Times New Roman" pitchFamily="18" charset="0"/>
                <a:cs typeface="Times New Roman" pitchFamily="18" charset="0"/>
              </a:rPr>
              <a:t>жинағыштар</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пайдаланылған </a:t>
            </a:r>
            <a:r>
              <a:rPr lang="ru-RU" sz="1700" dirty="0" err="1" smtClean="0">
                <a:solidFill>
                  <a:schemeClr val="tx1"/>
                </a:solidFill>
                <a:latin typeface="Times New Roman" pitchFamily="18" charset="0"/>
                <a:cs typeface="Times New Roman" pitchFamily="18" charset="0"/>
              </a:rPr>
              <a:t>шахталар</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және </a:t>
            </a:r>
            <a:r>
              <a:rPr lang="ru-RU" sz="1700" dirty="0" smtClean="0">
                <a:solidFill>
                  <a:schemeClr val="tx1"/>
                </a:solidFill>
                <a:latin typeface="Times New Roman" pitchFamily="18" charset="0"/>
                <a:cs typeface="Times New Roman" pitchFamily="18" charset="0"/>
              </a:rPr>
              <a:t>т.б. </a:t>
            </a:r>
            <a:r>
              <a:rPr lang="ru-RU" sz="1700" dirty="0" err="1" smtClean="0">
                <a:solidFill>
                  <a:schemeClr val="tx1"/>
                </a:solidFill>
                <a:latin typeface="Times New Roman" pitchFamily="18" charset="0"/>
                <a:cs typeface="Times New Roman" pitchFamily="18" charset="0"/>
              </a:rPr>
              <a:t>жыл</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сайын</a:t>
            </a:r>
            <a:r>
              <a:rPr lang="ru-RU" sz="1700" dirty="0" smtClean="0">
                <a:solidFill>
                  <a:schemeClr val="tx1"/>
                </a:solidFill>
                <a:latin typeface="Times New Roman" pitchFamily="18" charset="0"/>
                <a:cs typeface="Times New Roman" pitchFamily="18" charset="0"/>
              </a:rPr>
              <a:t> 20 миллион тонна </a:t>
            </a:r>
            <a:r>
              <a:rPr lang="ru-RU" sz="1700" dirty="0" err="1" smtClean="0">
                <a:solidFill>
                  <a:schemeClr val="tx1"/>
                </a:solidFill>
                <a:latin typeface="Times New Roman" pitchFamily="18" charset="0"/>
                <a:cs typeface="Times New Roman" pitchFamily="18" charset="0"/>
              </a:rPr>
              <a:t>қайта өңделетін тау-кен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массасының </a:t>
            </a:r>
            <a:r>
              <a:rPr lang="ru-RU" sz="1700" dirty="0" smtClean="0">
                <a:solidFill>
                  <a:schemeClr val="tx1"/>
                </a:solidFill>
                <a:latin typeface="Times New Roman" pitchFamily="18" charset="0"/>
                <a:cs typeface="Times New Roman" pitchFamily="18" charset="0"/>
              </a:rPr>
              <a:t>тек 4 </a:t>
            </a:r>
            <a:r>
              <a:rPr lang="ru-RU" sz="1700" dirty="0" err="1" smtClean="0">
                <a:solidFill>
                  <a:schemeClr val="tx1"/>
                </a:solidFill>
                <a:latin typeface="Times New Roman" pitchFamily="18" charset="0"/>
                <a:cs typeface="Times New Roman" pitchFamily="18" charset="0"/>
              </a:rPr>
              <a:t>пайызы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ғана пайдалы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өнімге айналады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Компоненттердің үштен біріне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жуығы алынбай</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қалады және қалдықтарға жиналады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Басқаша айтқанда, ол</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жуылып</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ағып кетуі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мүмкін.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Бұл үйінділердің көпшілігі Үлбі </a:t>
            </a:r>
            <a:r>
              <a:rPr lang="ru-RU" sz="1700" dirty="0" smtClean="0">
                <a:solidFill>
                  <a:schemeClr val="tx1"/>
                </a:solidFill>
                <a:latin typeface="Times New Roman" pitchFamily="18" charset="0"/>
                <a:cs typeface="Times New Roman" pitchFamily="18" charset="0"/>
              </a:rPr>
              <a:t>мен </a:t>
            </a:r>
            <a:r>
              <a:rPr lang="ru-RU" sz="1700" dirty="0" err="1" smtClean="0">
                <a:solidFill>
                  <a:schemeClr val="tx1"/>
                </a:solidFill>
                <a:latin typeface="Times New Roman" pitchFamily="18" charset="0"/>
                <a:cs typeface="Times New Roman" pitchFamily="18" charset="0"/>
              </a:rPr>
              <a:t>Ертіс</a:t>
            </a:r>
            <a:r>
              <a:rPr lang="ru-RU" sz="1700" dirty="0" smtClean="0">
                <a:solidFill>
                  <a:schemeClr val="tx1"/>
                </a:solidFill>
                <a:latin typeface="Times New Roman" pitchFamily="18" charset="0"/>
                <a:cs typeface="Times New Roman" pitchFamily="18" charset="0"/>
              </a:rPr>
              <a:t> су </a:t>
            </a:r>
            <a:r>
              <a:rPr lang="ru-RU" sz="1700" dirty="0" err="1" smtClean="0">
                <a:solidFill>
                  <a:schemeClr val="tx1"/>
                </a:solidFill>
                <a:latin typeface="Times New Roman" pitchFamily="18" charset="0"/>
                <a:cs typeface="Times New Roman" pitchFamily="18" charset="0"/>
              </a:rPr>
              <a:t>жинау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аймағында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яғни салалардың жағасында </a:t>
            </a:r>
            <a:r>
              <a:rPr lang="ru-RU" sz="1700" dirty="0" err="1" smtClean="0">
                <a:solidFill>
                  <a:schemeClr val="tx1"/>
                </a:solidFill>
                <a:latin typeface="Times New Roman" pitchFamily="18" charset="0"/>
                <a:cs typeface="Times New Roman" pitchFamily="18" charset="0"/>
              </a:rPr>
              <a:t>орналасқан</a:t>
            </a:r>
            <a:r>
              <a:rPr lang="ru-RU" sz="1700" dirty="0" smtClean="0">
                <a:solidFill>
                  <a:schemeClr val="tx1"/>
                </a:solidFill>
                <a:latin typeface="Times New Roman" pitchFamily="18" charset="0"/>
                <a:cs typeface="Times New Roman" pitchFamily="18" charset="0"/>
              </a:rPr>
              <a:t>.</a:t>
            </a:r>
          </a:p>
          <a:p>
            <a:pPr algn="just"/>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ШҚО-да судың ластануының нақты жағдайларының мысалдары</a:t>
            </a:r>
            <a:r>
              <a:rPr lang="ru-RU" sz="1700" dirty="0" smtClean="0">
                <a:solidFill>
                  <a:schemeClr val="tx1"/>
                </a:solidFill>
                <a:latin typeface="Times New Roman" pitchFamily="18" charset="0"/>
                <a:cs typeface="Times New Roman" pitchFamily="18" charset="0"/>
              </a:rPr>
              <a:t>:</a:t>
            </a:r>
            <a:endParaRPr lang="ru-RU" sz="1700" dirty="0" smtClean="0">
              <a:solidFill>
                <a:schemeClr val="tx1"/>
              </a:solidFill>
              <a:latin typeface="Times New Roman" pitchFamily="18" charset="0"/>
              <a:cs typeface="Times New Roman" pitchFamily="18" charset="0"/>
            </a:endParaRPr>
          </a:p>
          <a:p>
            <a:pPr marL="285750" indent="-285750" algn="just">
              <a:buClr>
                <a:schemeClr val="tx1"/>
              </a:buClr>
              <a:buFont typeface="Wingdings" panose="05000000000000000000" pitchFamily="2" charset="2"/>
              <a:buChar char="Ø"/>
            </a:pPr>
            <a:r>
              <a:rPr lang="ru-RU" sz="1700" dirty="0" err="1" smtClean="0">
                <a:solidFill>
                  <a:schemeClr val="tx1"/>
                </a:solidFill>
                <a:latin typeface="Times New Roman" pitchFamily="18" charset="0"/>
                <a:cs typeface="Times New Roman" pitchFamily="18" charset="0"/>
              </a:rPr>
              <a:t>Брекс</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өзені</a:t>
            </a:r>
            <a:r>
              <a:rPr lang="ru-RU" sz="1700" dirty="0" err="1" smtClean="0">
                <a:solidFill>
                  <a:schemeClr val="tx1"/>
                </a:solidFill>
                <a:latin typeface="Times New Roman" pitchFamily="18" charset="0"/>
                <a:cs typeface="Times New Roman" pitchFamily="18" charset="0"/>
              </a:rPr>
              <a:t>.</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Оның құрамына </a:t>
            </a:r>
            <a:r>
              <a:rPr lang="ru-RU" sz="1700" dirty="0" smtClean="0">
                <a:solidFill>
                  <a:schemeClr val="tx1"/>
                </a:solidFill>
                <a:latin typeface="Times New Roman" pitchFamily="18" charset="0"/>
                <a:cs typeface="Times New Roman" pitchFamily="18" charset="0"/>
              </a:rPr>
              <a:t>Шубин </a:t>
            </a:r>
            <a:r>
              <a:rPr lang="ru-RU" sz="1700" dirty="0" err="1" smtClean="0">
                <a:solidFill>
                  <a:schemeClr val="tx1"/>
                </a:solidFill>
                <a:latin typeface="Times New Roman" pitchFamily="18" charset="0"/>
                <a:cs typeface="Times New Roman" pitchFamily="18" charset="0"/>
              </a:rPr>
              <a:t>тау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жыныстарының дренаждық суларымен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ластанған </a:t>
            </a:r>
            <a:r>
              <a:rPr lang="ru-RU" sz="1700" dirty="0" smtClean="0">
                <a:solidFill>
                  <a:schemeClr val="tx1"/>
                </a:solidFill>
                <a:latin typeface="Times New Roman" pitchFamily="18" charset="0"/>
                <a:cs typeface="Times New Roman" pitchFamily="18" charset="0"/>
              </a:rPr>
              <a:t>Мартынов ключ </a:t>
            </a:r>
            <a:r>
              <a:rPr lang="ru-RU" sz="1700" dirty="0" err="1" smtClean="0">
                <a:solidFill>
                  <a:schemeClr val="tx1"/>
                </a:solidFill>
                <a:latin typeface="Times New Roman" pitchFamily="18" charset="0"/>
                <a:cs typeface="Times New Roman" pitchFamily="18" charset="0"/>
              </a:rPr>
              <a:t>ағыны әсер етеді</a:t>
            </a:r>
            <a:r>
              <a:rPr lang="ru-RU" sz="1700" dirty="0" smtClean="0">
                <a:solidFill>
                  <a:schemeClr val="tx1"/>
                </a:solidFill>
                <a:latin typeface="Times New Roman" pitchFamily="18" charset="0"/>
                <a:cs typeface="Times New Roman" pitchFamily="18" charset="0"/>
              </a:rPr>
              <a:t>.</a:t>
            </a:r>
          </a:p>
          <a:p>
            <a:pPr marL="285750" indent="-285750" algn="just">
              <a:buClr>
                <a:schemeClr val="tx1"/>
              </a:buClr>
              <a:buFont typeface="Wingdings" panose="05000000000000000000" pitchFamily="2" charset="2"/>
              <a:buChar char="Ø"/>
            </a:pPr>
            <a:r>
              <a:rPr lang="ru-RU" sz="1700" dirty="0" smtClean="0">
                <a:solidFill>
                  <a:schemeClr val="tx1"/>
                </a:solidFill>
                <a:latin typeface="Times New Roman" pitchFamily="18" charset="0"/>
                <a:cs typeface="Times New Roman" pitchFamily="18" charset="0"/>
              </a:rPr>
              <a:t>Красноярка </a:t>
            </a:r>
            <a:r>
              <a:rPr lang="ru-RU" sz="1700" dirty="0" err="1" smtClean="0">
                <a:solidFill>
                  <a:schemeClr val="tx1"/>
                </a:solidFill>
                <a:latin typeface="Times New Roman" pitchFamily="18" charset="0"/>
                <a:cs typeface="Times New Roman" pitchFamily="18" charset="0"/>
              </a:rPr>
              <a:t>өзені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Краснояркаға ағатын бұлақтарға </a:t>
            </a:r>
            <a:r>
              <a:rPr lang="ru-RU" sz="1700" dirty="0" smtClean="0">
                <a:solidFill>
                  <a:schemeClr val="tx1"/>
                </a:solidFill>
                <a:latin typeface="Times New Roman" pitchFamily="18" charset="0"/>
                <a:cs typeface="Times New Roman" pitchFamily="18" charset="0"/>
              </a:rPr>
              <a:t>лас су "</a:t>
            </a:r>
            <a:r>
              <a:rPr lang="ru-RU" sz="1700" dirty="0" err="1" smtClean="0">
                <a:solidFill>
                  <a:schemeClr val="tx1"/>
                </a:solidFill>
                <a:latin typeface="Times New Roman" pitchFamily="18" charset="0"/>
                <a:cs typeface="Times New Roman" pitchFamily="18" charset="0"/>
              </a:rPr>
              <a:t>Шығыстүстімет</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ЖШС-не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тиесілі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Ертіс</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шахтасынан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сондай-ақ ескі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басқан </a:t>
            </a:r>
            <a:r>
              <a:rPr lang="ru-RU" sz="1700" dirty="0" smtClean="0">
                <a:solidFill>
                  <a:schemeClr val="tx1"/>
                </a:solidFill>
                <a:latin typeface="Times New Roman" pitchFamily="18" charset="0"/>
                <a:cs typeface="Times New Roman" pitchFamily="18" charset="0"/>
              </a:rPr>
              <a:t>"Капитальная"</a:t>
            </a:r>
            <a:r>
              <a:rPr lang="ru-RU" sz="1700" dirty="0" err="1" smtClean="0">
                <a:solidFill>
                  <a:schemeClr val="tx1"/>
                </a:solidFill>
                <a:latin typeface="Times New Roman" pitchFamily="18" charset="0"/>
                <a:cs typeface="Times New Roman" pitchFamily="18" charset="0"/>
              </a:rPr>
              <a:t>шахтасынан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келеді</a:t>
            </a:r>
            <a:r>
              <a:rPr lang="ru-RU" sz="1700" dirty="0" smtClean="0">
                <a:solidFill>
                  <a:schemeClr val="tx1"/>
                </a:solidFill>
                <a:latin typeface="Times New Roman" pitchFamily="18" charset="0"/>
                <a:cs typeface="Times New Roman" pitchFamily="18" charset="0"/>
              </a:rPr>
              <a:t>.</a:t>
            </a:r>
          </a:p>
          <a:p>
            <a:pPr marL="285750" indent="-285750" algn="just">
              <a:buClr>
                <a:schemeClr val="tx1"/>
              </a:buClr>
              <a:buFont typeface="Wingdings" panose="05000000000000000000" pitchFamily="2" charset="2"/>
              <a:buChar char="Ø"/>
            </a:pPr>
            <a:r>
              <a:rPr lang="ru-RU" sz="1700" dirty="0" err="1" smtClean="0">
                <a:solidFill>
                  <a:schemeClr val="tx1"/>
                </a:solidFill>
                <a:latin typeface="Times New Roman" pitchFamily="18" charset="0"/>
                <a:cs typeface="Times New Roman" pitchFamily="18" charset="0"/>
              </a:rPr>
              <a:t>Үлбі </a:t>
            </a:r>
            <a:r>
              <a:rPr lang="ru-RU" sz="1700" dirty="0" err="1" smtClean="0">
                <a:solidFill>
                  <a:schemeClr val="tx1"/>
                </a:solidFill>
                <a:latin typeface="Times New Roman" pitchFamily="18" charset="0"/>
                <a:cs typeface="Times New Roman" pitchFamily="18" charset="0"/>
              </a:rPr>
              <a:t>өзені</a:t>
            </a:r>
            <a:r>
              <a:rPr lang="ru-RU" sz="1700" dirty="0" err="1" smtClean="0">
                <a:solidFill>
                  <a:schemeClr val="tx1"/>
                </a:solidFill>
                <a:latin typeface="Times New Roman" pitchFamily="18" charset="0"/>
                <a:cs typeface="Times New Roman" pitchFamily="18" charset="0"/>
              </a:rPr>
              <a:t>.</a:t>
            </a:r>
            <a:r>
              <a:rPr lang="ru-RU" sz="1700" dirty="0" smtClean="0">
                <a:solidFill>
                  <a:schemeClr val="tx1"/>
                </a:solidFill>
                <a:latin typeface="Times New Roman" pitchFamily="18" charset="0"/>
                <a:cs typeface="Times New Roman" pitchFamily="18" charset="0"/>
              </a:rPr>
              <a:t> Тишин </a:t>
            </a:r>
            <a:r>
              <a:rPr lang="ru-RU" sz="1700" dirty="0" err="1" smtClean="0">
                <a:solidFill>
                  <a:schemeClr val="tx1"/>
                </a:solidFill>
                <a:latin typeface="Times New Roman" pitchFamily="18" charset="0"/>
                <a:cs typeface="Times New Roman" pitchFamily="18" charset="0"/>
              </a:rPr>
              <a:t>кенішінің </a:t>
            </a:r>
            <a:r>
              <a:rPr lang="ru-RU" sz="1700" dirty="0" err="1" smtClean="0">
                <a:solidFill>
                  <a:schemeClr val="tx1"/>
                </a:solidFill>
                <a:latin typeface="Times New Roman" pitchFamily="18" charset="0"/>
                <a:cs typeface="Times New Roman" pitchFamily="18" charset="0"/>
              </a:rPr>
              <a:t>кен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үйіндісінен ластанған</a:t>
            </a:r>
            <a:r>
              <a:rPr lang="ru-RU" sz="1700" dirty="0" smtClean="0">
                <a:solidFill>
                  <a:schemeClr val="tx1"/>
                </a:solidFill>
                <a:latin typeface="Times New Roman" pitchFamily="18" charset="0"/>
                <a:cs typeface="Times New Roman" pitchFamily="18" charset="0"/>
              </a:rPr>
              <a:t>.</a:t>
            </a:r>
            <a:endParaRPr lang="ru-RU" sz="1700" dirty="0">
              <a:solidFill>
                <a:schemeClr val="tx1"/>
              </a:solidFill>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stretch>
            <a:fillRect/>
          </a:stretch>
        </p:blipFill>
        <p:spPr>
          <a:xfrm>
            <a:off x="7377677" y="3286725"/>
            <a:ext cx="4425120" cy="2982531"/>
          </a:xfrm>
          <a:prstGeom prst="rect">
            <a:avLst/>
          </a:prstGeom>
          <a:ln>
            <a:noFill/>
          </a:ln>
          <a:effectLst>
            <a:softEdge rad="112500"/>
          </a:effectLst>
        </p:spPr>
      </p:pic>
    </p:spTree>
    <p:extLst>
      <p:ext uri="{BB962C8B-B14F-4D97-AF65-F5344CB8AC3E}">
        <p14:creationId xmlns:p14="http://schemas.microsoft.com/office/powerpoint/2010/main" xmlns="" val="262293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877" y="107517"/>
            <a:ext cx="5572561" cy="608920"/>
          </a:xfrm>
        </p:spPr>
        <p:txBody>
          <a:bodyPr>
            <a:normAutofit fontScale="90000"/>
          </a:bodyPr>
          <a:lstStyle/>
          <a:p>
            <a:r>
              <a:rPr lang="ru-RU" dirty="0" err="1" smtClean="0">
                <a:latin typeface="Times New Roman" pitchFamily="18" charset="0"/>
                <a:cs typeface="Times New Roman" pitchFamily="18" charset="0"/>
              </a:rPr>
              <a:t>атмосфералық ауаның ластануы</a:t>
            </a:r>
            <a:endParaRPr lang="ru-RU" b="1" dirty="0">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a:stretch>
            <a:fillRect/>
          </a:stretch>
        </p:blipFill>
        <p:spPr>
          <a:xfrm>
            <a:off x="6278563" y="415637"/>
            <a:ext cx="3793692" cy="2529128"/>
          </a:xfrm>
          <a:prstGeom prst="rect">
            <a:avLst/>
          </a:prstGeom>
          <a:ln>
            <a:noFill/>
          </a:ln>
          <a:effectLst>
            <a:softEdge rad="112500"/>
          </a:effectLst>
        </p:spPr>
      </p:pic>
      <p:sp>
        <p:nvSpPr>
          <p:cNvPr id="4" name="Текст 3"/>
          <p:cNvSpPr>
            <a:spLocks noGrp="1"/>
          </p:cNvSpPr>
          <p:nvPr>
            <p:ph type="body" sz="half" idx="2"/>
          </p:nvPr>
        </p:nvSpPr>
        <p:spPr>
          <a:xfrm>
            <a:off x="129396" y="1015645"/>
            <a:ext cx="5922541" cy="5842355"/>
          </a:xfrm>
        </p:spPr>
        <p:txBody>
          <a:bodyPr>
            <a:noAutofit/>
          </a:bodyPr>
          <a:lstStyle/>
          <a:p>
            <a:pPr algn="just"/>
            <a:r>
              <a:rPr lang="ru-RU" sz="1550" dirty="0" smtClean="0">
                <a:solidFill>
                  <a:schemeClr val="tx1"/>
                </a:solidFill>
                <a:latin typeface="Times New Roman" pitchFamily="18" charset="0"/>
                <a:cs typeface="Times New Roman" pitchFamily="18" charset="0"/>
              </a:rPr>
              <a:t>     ШҚО </a:t>
            </a:r>
            <a:r>
              <a:rPr lang="ru-RU" sz="1550" dirty="0" err="1" smtClean="0">
                <a:solidFill>
                  <a:schemeClr val="tx1"/>
                </a:solidFill>
                <a:latin typeface="Times New Roman" pitchFamily="18" charset="0"/>
                <a:cs typeface="Times New Roman" pitchFamily="18" charset="0"/>
              </a:rPr>
              <a:t>ластануының негізгі</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үлесі Шығыс Қазақстанның облыстық орталығы-Өскеменге тиесілі</a:t>
            </a:r>
            <a:r>
              <a:rPr lang="ru-RU" sz="1550" dirty="0" smtClean="0">
                <a:solidFill>
                  <a:schemeClr val="tx1"/>
                </a:solidFill>
                <a:latin typeface="Times New Roman" pitchFamily="18" charset="0"/>
                <a:cs typeface="Times New Roman" pitchFamily="18" charset="0"/>
              </a:rPr>
              <a:t>. Тек </a:t>
            </a:r>
            <a:r>
              <a:rPr lang="ru-RU" sz="1550" dirty="0" err="1" smtClean="0">
                <a:solidFill>
                  <a:schemeClr val="tx1"/>
                </a:solidFill>
                <a:latin typeface="Times New Roman" pitchFamily="18" charset="0"/>
                <a:cs typeface="Times New Roman" pitchFamily="18" charset="0"/>
              </a:rPr>
              <a:t>қала ішінде</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үш ірі</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өнеркәсіптік кәсіпорын </a:t>
            </a:r>
            <a:r>
              <a:rPr lang="ru-RU" sz="1550" dirty="0" smtClean="0">
                <a:solidFill>
                  <a:schemeClr val="tx1"/>
                </a:solidFill>
                <a:latin typeface="Times New Roman" pitchFamily="18" charset="0"/>
                <a:cs typeface="Times New Roman" pitchFamily="18" charset="0"/>
              </a:rPr>
              <a:t>бар. </a:t>
            </a:r>
            <a:endParaRPr lang="ru-RU" sz="1550" dirty="0" smtClean="0">
              <a:solidFill>
                <a:schemeClr val="tx1"/>
              </a:solidFill>
              <a:latin typeface="Times New Roman" pitchFamily="18" charset="0"/>
              <a:cs typeface="Times New Roman" pitchFamily="18" charset="0"/>
            </a:endParaRPr>
          </a:p>
          <a:p>
            <a:pPr algn="just"/>
            <a:r>
              <a:rPr lang="ru-RU" sz="1550" dirty="0" smtClean="0">
                <a:solidFill>
                  <a:schemeClr val="tx1"/>
                </a:solidFill>
                <a:latin typeface="Times New Roman" pitchFamily="18" charset="0"/>
                <a:cs typeface="Times New Roman" pitchFamily="18" charset="0"/>
              </a:rPr>
              <a:t>    "</a:t>
            </a:r>
            <a:r>
              <a:rPr lang="ru-RU" sz="1550" dirty="0" smtClean="0">
                <a:solidFill>
                  <a:schemeClr val="tx1"/>
                </a:solidFill>
                <a:latin typeface="Times New Roman" pitchFamily="18" charset="0"/>
                <a:cs typeface="Times New Roman" pitchFamily="18" charset="0"/>
              </a:rPr>
              <a:t>2020-2024 </a:t>
            </a:r>
            <a:r>
              <a:rPr lang="ru-RU" sz="1550" dirty="0" err="1" smtClean="0">
                <a:solidFill>
                  <a:schemeClr val="tx1"/>
                </a:solidFill>
                <a:latin typeface="Times New Roman" pitchFamily="18" charset="0"/>
                <a:cs typeface="Times New Roman" pitchFamily="18" charset="0"/>
              </a:rPr>
              <a:t>жылдарға арналған қоршаған </a:t>
            </a:r>
            <a:r>
              <a:rPr lang="ru-RU" sz="1550" dirty="0" smtClean="0">
                <a:solidFill>
                  <a:schemeClr val="tx1"/>
                </a:solidFill>
                <a:latin typeface="Times New Roman" pitchFamily="18" charset="0"/>
                <a:cs typeface="Times New Roman" pitchFamily="18" charset="0"/>
              </a:rPr>
              <a:t>орта </a:t>
            </a:r>
            <a:r>
              <a:rPr lang="ru-RU" sz="1550" dirty="0" err="1" smtClean="0">
                <a:solidFill>
                  <a:schemeClr val="tx1"/>
                </a:solidFill>
                <a:latin typeface="Times New Roman" pitchFamily="18" charset="0"/>
                <a:cs typeface="Times New Roman" pitchFamily="18" charset="0"/>
              </a:rPr>
              <a:t>сапасының нысаналы</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көрсеткіштері</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зерттеулеріне</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сәйкес Өскемен қаласы бойынша</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жалпы</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шығарындылар </a:t>
            </a:r>
            <a:r>
              <a:rPr lang="ru-RU" sz="1550" dirty="0" smtClean="0">
                <a:solidFill>
                  <a:schemeClr val="tx1"/>
                </a:solidFill>
                <a:latin typeface="Times New Roman" pitchFamily="18" charset="0"/>
                <a:cs typeface="Times New Roman" pitchFamily="18" charset="0"/>
              </a:rPr>
              <a:t>164 369 </a:t>
            </a:r>
            <a:r>
              <a:rPr lang="ru-RU" sz="1550" dirty="0" err="1" smtClean="0">
                <a:solidFill>
                  <a:schemeClr val="tx1"/>
                </a:solidFill>
                <a:latin typeface="Times New Roman" pitchFamily="18" charset="0"/>
                <a:cs typeface="Times New Roman" pitchFamily="18" charset="0"/>
              </a:rPr>
              <a:t>тоннаны</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құрайды</a:t>
            </a:r>
            <a:r>
              <a:rPr lang="ru-RU" sz="1550" dirty="0" smtClean="0">
                <a:solidFill>
                  <a:schemeClr val="tx1"/>
                </a:solidFill>
                <a:latin typeface="Times New Roman" pitchFamily="18" charset="0"/>
                <a:cs typeface="Times New Roman" pitchFamily="18" charset="0"/>
              </a:rPr>
              <a:t>. </a:t>
            </a:r>
            <a:endParaRPr lang="ru-RU" sz="1550" dirty="0" smtClean="0">
              <a:solidFill>
                <a:schemeClr val="tx1"/>
              </a:solidFill>
              <a:latin typeface="Times New Roman" pitchFamily="18" charset="0"/>
              <a:cs typeface="Times New Roman" pitchFamily="18" charset="0"/>
            </a:endParaRPr>
          </a:p>
          <a:p>
            <a:pPr algn="just"/>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Оның </a:t>
            </a:r>
            <a:r>
              <a:rPr lang="ru-RU" sz="1550" dirty="0" err="1" smtClean="0">
                <a:solidFill>
                  <a:schemeClr val="tx1"/>
                </a:solidFill>
                <a:latin typeface="Times New Roman" pitchFamily="18" charset="0"/>
                <a:cs typeface="Times New Roman" pitchFamily="18" charset="0"/>
              </a:rPr>
              <a:t>ішінде</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автокөліктен шығарылатын шығарындылар жылына</a:t>
            </a:r>
            <a:r>
              <a:rPr lang="ru-RU" sz="1550" dirty="0" smtClean="0">
                <a:solidFill>
                  <a:schemeClr val="tx1"/>
                </a:solidFill>
                <a:latin typeface="Times New Roman" pitchFamily="18" charset="0"/>
                <a:cs typeface="Times New Roman" pitchFamily="18" charset="0"/>
              </a:rPr>
              <a:t> 90 031 </a:t>
            </a:r>
            <a:r>
              <a:rPr lang="ru-RU" sz="1550" dirty="0" err="1" smtClean="0">
                <a:solidFill>
                  <a:schemeClr val="tx1"/>
                </a:solidFill>
                <a:latin typeface="Times New Roman" pitchFamily="18" charset="0"/>
                <a:cs typeface="Times New Roman" pitchFamily="18" charset="0"/>
              </a:rPr>
              <a:t>тоннаны</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немесе</a:t>
            </a:r>
            <a:r>
              <a:rPr lang="ru-RU" sz="1550" dirty="0" smtClean="0">
                <a:solidFill>
                  <a:schemeClr val="tx1"/>
                </a:solidFill>
                <a:latin typeface="Times New Roman" pitchFamily="18" charset="0"/>
                <a:cs typeface="Times New Roman" pitchFamily="18" charset="0"/>
              </a:rPr>
              <a:t> 56,7</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кәсіпорындардан шығарындылар </a:t>
            </a:r>
            <a:r>
              <a:rPr lang="ru-RU" sz="1550" dirty="0" smtClean="0">
                <a:solidFill>
                  <a:schemeClr val="tx1"/>
                </a:solidFill>
                <a:latin typeface="Times New Roman" pitchFamily="18" charset="0"/>
                <a:cs typeface="Times New Roman" pitchFamily="18" charset="0"/>
              </a:rPr>
              <a:t>– 54 548 </a:t>
            </a:r>
            <a:r>
              <a:rPr lang="ru-RU" sz="1550" dirty="0" err="1" smtClean="0">
                <a:solidFill>
                  <a:schemeClr val="tx1"/>
                </a:solidFill>
                <a:latin typeface="Times New Roman" pitchFamily="18" charset="0"/>
                <a:cs typeface="Times New Roman" pitchFamily="18" charset="0"/>
              </a:rPr>
              <a:t>тоннаны</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немесе</a:t>
            </a:r>
            <a:r>
              <a:rPr lang="ru-RU" sz="1550" dirty="0" smtClean="0">
                <a:solidFill>
                  <a:schemeClr val="tx1"/>
                </a:solidFill>
                <a:latin typeface="Times New Roman" pitchFamily="18" charset="0"/>
                <a:cs typeface="Times New Roman" pitchFamily="18" charset="0"/>
              </a:rPr>
              <a:t> 34,3</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оның ішінде</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шағын </a:t>
            </a:r>
            <a:r>
              <a:rPr lang="ru-RU" sz="1550" dirty="0" smtClean="0">
                <a:solidFill>
                  <a:schemeClr val="tx1"/>
                </a:solidFill>
                <a:latin typeface="Times New Roman" pitchFamily="18" charset="0"/>
                <a:cs typeface="Times New Roman" pitchFamily="18" charset="0"/>
              </a:rPr>
              <a:t>бизнес </a:t>
            </a:r>
            <a:r>
              <a:rPr lang="ru-RU" sz="1550" dirty="0" err="1" smtClean="0">
                <a:solidFill>
                  <a:schemeClr val="tx1"/>
                </a:solidFill>
                <a:latin typeface="Times New Roman" pitchFamily="18" charset="0"/>
                <a:cs typeface="Times New Roman" pitchFamily="18" charset="0"/>
              </a:rPr>
              <a:t>және жеке</a:t>
            </a:r>
            <a:r>
              <a:rPr lang="ru-RU" sz="1550" dirty="0" smtClean="0">
                <a:solidFill>
                  <a:schemeClr val="tx1"/>
                </a:solidFill>
                <a:latin typeface="Times New Roman" pitchFamily="18" charset="0"/>
                <a:cs typeface="Times New Roman" pitchFamily="18" charset="0"/>
              </a:rPr>
              <a:t> сектор </a:t>
            </a:r>
            <a:r>
              <a:rPr lang="ru-RU" sz="1550" dirty="0" err="1" smtClean="0">
                <a:solidFill>
                  <a:schemeClr val="tx1"/>
                </a:solidFill>
                <a:latin typeface="Times New Roman" pitchFamily="18" charset="0"/>
                <a:cs typeface="Times New Roman" pitchFamily="18" charset="0"/>
              </a:rPr>
              <a:t>субъектілерінің қазандықтарынан шығарындылар-жылына </a:t>
            </a:r>
            <a:r>
              <a:rPr lang="ru-RU" sz="1550" dirty="0" smtClean="0">
                <a:solidFill>
                  <a:schemeClr val="tx1"/>
                </a:solidFill>
                <a:latin typeface="Times New Roman" pitchFamily="18" charset="0"/>
                <a:cs typeface="Times New Roman" pitchFamily="18" charset="0"/>
              </a:rPr>
              <a:t>19 790 </a:t>
            </a:r>
            <a:r>
              <a:rPr lang="ru-RU" sz="1550" dirty="0" err="1" smtClean="0">
                <a:solidFill>
                  <a:schemeClr val="tx1"/>
                </a:solidFill>
                <a:latin typeface="Times New Roman" pitchFamily="18" charset="0"/>
                <a:cs typeface="Times New Roman" pitchFamily="18" charset="0"/>
              </a:rPr>
              <a:t>тоннаны</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құрайды</a:t>
            </a:r>
            <a:r>
              <a:rPr lang="ru-RU" sz="1550" dirty="0" smtClean="0">
                <a:solidFill>
                  <a:schemeClr val="tx1"/>
                </a:solidFill>
                <a:latin typeface="Times New Roman" pitchFamily="18" charset="0"/>
                <a:cs typeface="Times New Roman" pitchFamily="18" charset="0"/>
              </a:rPr>
              <a:t>. </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Кәсіпорындардың </a:t>
            </a:r>
            <a:r>
              <a:rPr lang="ru-RU" sz="1550" dirty="0" err="1" smtClean="0">
                <a:solidFill>
                  <a:schemeClr val="tx1"/>
                </a:solidFill>
                <a:latin typeface="Times New Roman" pitchFamily="18" charset="0"/>
                <a:cs typeface="Times New Roman" pitchFamily="18" charset="0"/>
              </a:rPr>
              <a:t>стационарлық көздерінің шығарындылары </a:t>
            </a:r>
            <a:r>
              <a:rPr lang="ru-RU" sz="1550" dirty="0" smtClean="0">
                <a:solidFill>
                  <a:schemeClr val="tx1"/>
                </a:solidFill>
                <a:latin typeface="Times New Roman" pitchFamily="18" charset="0"/>
                <a:cs typeface="Times New Roman" pitchFamily="18" charset="0"/>
              </a:rPr>
              <a:t>2021 </a:t>
            </a:r>
            <a:r>
              <a:rPr lang="ru-RU" sz="1550" dirty="0" err="1" smtClean="0">
                <a:solidFill>
                  <a:schemeClr val="tx1"/>
                </a:solidFill>
                <a:latin typeface="Times New Roman" pitchFamily="18" charset="0"/>
                <a:cs typeface="Times New Roman" pitchFamily="18" charset="0"/>
              </a:rPr>
              <a:t>жылы</a:t>
            </a:r>
            <a:r>
              <a:rPr lang="ru-RU" sz="1550" dirty="0" smtClean="0">
                <a:solidFill>
                  <a:schemeClr val="tx1"/>
                </a:solidFill>
                <a:latin typeface="Times New Roman" pitchFamily="18" charset="0"/>
                <a:cs typeface="Times New Roman" pitchFamily="18" charset="0"/>
              </a:rPr>
              <a:t> 54,5 </a:t>
            </a:r>
            <a:r>
              <a:rPr lang="ru-RU" sz="1550" dirty="0" err="1" smtClean="0">
                <a:solidFill>
                  <a:schemeClr val="tx1"/>
                </a:solidFill>
                <a:latin typeface="Times New Roman" pitchFamily="18" charset="0"/>
                <a:cs typeface="Times New Roman" pitchFamily="18" charset="0"/>
              </a:rPr>
              <a:t>мың тоннаны</a:t>
            </a:r>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құрады</a:t>
            </a:r>
            <a:r>
              <a:rPr lang="ru-RU" sz="1550" dirty="0" smtClean="0">
                <a:solidFill>
                  <a:schemeClr val="tx1"/>
                </a:solidFill>
                <a:latin typeface="Times New Roman" pitchFamily="18" charset="0"/>
                <a:cs typeface="Times New Roman" pitchFamily="18" charset="0"/>
              </a:rPr>
              <a:t>.</a:t>
            </a:r>
          </a:p>
          <a:p>
            <a:pPr algn="just"/>
            <a:r>
              <a:rPr lang="ru-RU" sz="1550" dirty="0" smtClean="0">
                <a:solidFill>
                  <a:schemeClr val="tx1"/>
                </a:solidFill>
                <a:latin typeface="Times New Roman" pitchFamily="18" charset="0"/>
                <a:cs typeface="Times New Roman" pitchFamily="18" charset="0"/>
              </a:rPr>
              <a:t>      </a:t>
            </a:r>
            <a:r>
              <a:rPr lang="ru-RU" sz="1550" dirty="0" err="1" smtClean="0">
                <a:solidFill>
                  <a:schemeClr val="tx1"/>
                </a:solidFill>
                <a:latin typeface="Times New Roman" pitchFamily="18" charset="0"/>
                <a:cs typeface="Times New Roman" pitchFamily="18" charset="0"/>
              </a:rPr>
              <a:t>Ең </a:t>
            </a:r>
            <a:r>
              <a:rPr lang="ru-RU" sz="1550" dirty="0" err="1" smtClean="0">
                <a:solidFill>
                  <a:schemeClr val="tx1"/>
                </a:solidFill>
                <a:latin typeface="Times New Roman" pitchFamily="18" charset="0"/>
                <a:cs typeface="Times New Roman" pitchFamily="18" charset="0"/>
              </a:rPr>
              <a:t>үлкен үлесті </a:t>
            </a:r>
            <a:r>
              <a:rPr lang="ru-RU" sz="1550" dirty="0" smtClean="0">
                <a:solidFill>
                  <a:schemeClr val="tx1"/>
                </a:solidFill>
                <a:latin typeface="Times New Roman" pitchFamily="18" charset="0"/>
                <a:cs typeface="Times New Roman" pitchFamily="18" charset="0"/>
              </a:rPr>
              <a:t>3 </a:t>
            </a:r>
            <a:r>
              <a:rPr lang="ru-RU" sz="1550" dirty="0" err="1" smtClean="0">
                <a:solidFill>
                  <a:schemeClr val="tx1"/>
                </a:solidFill>
                <a:latin typeface="Times New Roman" pitchFamily="18" charset="0"/>
                <a:cs typeface="Times New Roman" pitchFamily="18" charset="0"/>
              </a:rPr>
              <a:t>кәсіпорын береді</a:t>
            </a:r>
            <a:r>
              <a:rPr lang="ru-RU" sz="1550" dirty="0" smtClean="0">
                <a:solidFill>
                  <a:schemeClr val="tx1"/>
                </a:solidFill>
                <a:latin typeface="Times New Roman" pitchFamily="18" charset="0"/>
                <a:cs typeface="Times New Roman" pitchFamily="18" charset="0"/>
              </a:rPr>
              <a:t>: </a:t>
            </a:r>
            <a:endParaRPr lang="ru-RU" sz="1550" dirty="0" smtClean="0">
              <a:solidFill>
                <a:schemeClr val="tx1"/>
              </a:solidFill>
              <a:latin typeface="Times New Roman" pitchFamily="18" charset="0"/>
              <a:cs typeface="Times New Roman" pitchFamily="18" charset="0"/>
            </a:endParaRPr>
          </a:p>
          <a:p>
            <a:pPr algn="just"/>
            <a:r>
              <a:rPr lang="ru-RU" sz="1550" dirty="0" smtClean="0">
                <a:solidFill>
                  <a:schemeClr val="tx1"/>
                </a:solidFill>
                <a:latin typeface="Times New Roman" pitchFamily="18" charset="0"/>
                <a:cs typeface="Times New Roman" pitchFamily="18" charset="0"/>
              </a:rPr>
              <a:t>"</a:t>
            </a:r>
            <a:r>
              <a:rPr lang="ru-RU" sz="1550" dirty="0" err="1" smtClean="0">
                <a:solidFill>
                  <a:schemeClr val="tx1"/>
                </a:solidFill>
                <a:latin typeface="Times New Roman" pitchFamily="18" charset="0"/>
                <a:cs typeface="Times New Roman" pitchFamily="18" charset="0"/>
              </a:rPr>
              <a:t>Казцинк</a:t>
            </a:r>
            <a:r>
              <a:rPr lang="ru-RU" sz="1550" dirty="0" smtClean="0">
                <a:solidFill>
                  <a:schemeClr val="tx1"/>
                </a:solidFill>
                <a:latin typeface="Times New Roman" pitchFamily="18" charset="0"/>
                <a:cs typeface="Times New Roman" pitchFamily="18" charset="0"/>
              </a:rPr>
              <a:t>" ЖШС </a:t>
            </a:r>
            <a:r>
              <a:rPr lang="ru-RU" sz="1550" dirty="0" err="1" smtClean="0">
                <a:solidFill>
                  <a:schemeClr val="tx1"/>
                </a:solidFill>
                <a:latin typeface="Times New Roman" pitchFamily="18" charset="0"/>
                <a:cs typeface="Times New Roman" pitchFamily="18" charset="0"/>
              </a:rPr>
              <a:t>Өскемен металлургиялық </a:t>
            </a:r>
            <a:r>
              <a:rPr lang="ru-RU" sz="1550" dirty="0" err="1" smtClean="0">
                <a:solidFill>
                  <a:schemeClr val="tx1"/>
                </a:solidFill>
                <a:latin typeface="Times New Roman" pitchFamily="18" charset="0"/>
                <a:cs typeface="Times New Roman" pitchFamily="18" charset="0"/>
              </a:rPr>
              <a:t>компаниясы</a:t>
            </a:r>
            <a:r>
              <a:rPr lang="ru-RU" sz="1550" dirty="0" smtClean="0">
                <a:solidFill>
                  <a:schemeClr val="tx1"/>
                </a:solidFill>
                <a:latin typeface="Times New Roman" pitchFamily="18" charset="0"/>
                <a:cs typeface="Times New Roman" pitchFamily="18" charset="0"/>
              </a:rPr>
              <a:t> - 45</a:t>
            </a:r>
            <a:r>
              <a:rPr lang="ru-RU" sz="1550" dirty="0" smtClean="0">
                <a:solidFill>
                  <a:schemeClr val="tx1"/>
                </a:solidFill>
                <a:latin typeface="Times New Roman" pitchFamily="18" charset="0"/>
                <a:cs typeface="Times New Roman" pitchFamily="18" charset="0"/>
              </a:rPr>
              <a:t>% (26,29 </a:t>
            </a:r>
            <a:r>
              <a:rPr lang="ru-RU" sz="1550" dirty="0" err="1" smtClean="0">
                <a:solidFill>
                  <a:schemeClr val="tx1"/>
                </a:solidFill>
                <a:latin typeface="Times New Roman" pitchFamily="18" charset="0"/>
                <a:cs typeface="Times New Roman" pitchFamily="18" charset="0"/>
              </a:rPr>
              <a:t>мың </a:t>
            </a:r>
            <a:r>
              <a:rPr lang="ru-RU" sz="1550" dirty="0" smtClean="0">
                <a:solidFill>
                  <a:schemeClr val="tx1"/>
                </a:solidFill>
                <a:latin typeface="Times New Roman" pitchFamily="18" charset="0"/>
                <a:cs typeface="Times New Roman" pitchFamily="18" charset="0"/>
              </a:rPr>
              <a:t>тонна </a:t>
            </a:r>
            <a:r>
              <a:rPr lang="ru-RU" sz="1550" dirty="0" err="1" smtClean="0">
                <a:solidFill>
                  <a:schemeClr val="tx1"/>
                </a:solidFill>
                <a:latin typeface="Times New Roman" pitchFamily="18" charset="0"/>
                <a:cs typeface="Times New Roman" pitchFamily="18" charset="0"/>
              </a:rPr>
              <a:t>лимитпен</a:t>
            </a:r>
            <a:r>
              <a:rPr lang="ru-RU" sz="1550" dirty="0" smtClean="0">
                <a:solidFill>
                  <a:schemeClr val="tx1"/>
                </a:solidFill>
                <a:latin typeface="Times New Roman" pitchFamily="18" charset="0"/>
                <a:cs typeface="Times New Roman" pitchFamily="18" charset="0"/>
              </a:rPr>
              <a:t> 24,48 </a:t>
            </a:r>
            <a:r>
              <a:rPr lang="ru-RU" sz="1550" dirty="0" err="1" smtClean="0">
                <a:solidFill>
                  <a:schemeClr val="tx1"/>
                </a:solidFill>
                <a:latin typeface="Times New Roman" pitchFamily="18" charset="0"/>
                <a:cs typeface="Times New Roman" pitchFamily="18" charset="0"/>
              </a:rPr>
              <a:t>мың </a:t>
            </a:r>
            <a:r>
              <a:rPr lang="ru-RU" sz="1550" dirty="0" smtClean="0">
                <a:solidFill>
                  <a:schemeClr val="tx1"/>
                </a:solidFill>
                <a:latin typeface="Times New Roman" pitchFamily="18" charset="0"/>
                <a:cs typeface="Times New Roman" pitchFamily="18" charset="0"/>
              </a:rPr>
              <a:t>тонна факт); </a:t>
            </a:r>
            <a:endParaRPr lang="ru-RU" sz="1550" dirty="0" smtClean="0">
              <a:solidFill>
                <a:schemeClr val="tx1"/>
              </a:solidFill>
              <a:latin typeface="Times New Roman" pitchFamily="18" charset="0"/>
              <a:cs typeface="Times New Roman" pitchFamily="18" charset="0"/>
            </a:endParaRPr>
          </a:p>
          <a:p>
            <a:pPr algn="just"/>
            <a:r>
              <a:rPr lang="ru-RU" sz="1550" dirty="0" err="1" smtClean="0">
                <a:solidFill>
                  <a:schemeClr val="tx1"/>
                </a:solidFill>
                <a:latin typeface="Times New Roman" pitchFamily="18" charset="0"/>
                <a:cs typeface="Times New Roman" pitchFamily="18" charset="0"/>
              </a:rPr>
              <a:t>Өскемен </a:t>
            </a:r>
            <a:r>
              <a:rPr lang="ru-RU" sz="1550" dirty="0" smtClean="0">
                <a:solidFill>
                  <a:schemeClr val="tx1"/>
                </a:solidFill>
                <a:latin typeface="Times New Roman" pitchFamily="18" charset="0"/>
                <a:cs typeface="Times New Roman" pitchFamily="18" charset="0"/>
              </a:rPr>
              <a:t>ЖЭО - 30</a:t>
            </a:r>
            <a:r>
              <a:rPr lang="ru-RU" sz="1550" dirty="0" smtClean="0">
                <a:solidFill>
                  <a:schemeClr val="tx1"/>
                </a:solidFill>
                <a:latin typeface="Times New Roman" pitchFamily="18" charset="0"/>
                <a:cs typeface="Times New Roman" pitchFamily="18" charset="0"/>
              </a:rPr>
              <a:t>% (17,8 тонна </a:t>
            </a:r>
            <a:r>
              <a:rPr lang="ru-RU" sz="1550" dirty="0" err="1" smtClean="0">
                <a:solidFill>
                  <a:schemeClr val="tx1"/>
                </a:solidFill>
                <a:latin typeface="Times New Roman" pitchFamily="18" charset="0"/>
                <a:cs typeface="Times New Roman" pitchFamily="18" charset="0"/>
              </a:rPr>
              <a:t>лимитпен</a:t>
            </a:r>
            <a:r>
              <a:rPr lang="ru-RU" sz="1550" dirty="0" smtClean="0">
                <a:solidFill>
                  <a:schemeClr val="tx1"/>
                </a:solidFill>
                <a:latin typeface="Times New Roman" pitchFamily="18" charset="0"/>
                <a:cs typeface="Times New Roman" pitchFamily="18" charset="0"/>
              </a:rPr>
              <a:t> 16,17 </a:t>
            </a:r>
            <a:r>
              <a:rPr lang="ru-RU" sz="1550" dirty="0" err="1" smtClean="0">
                <a:solidFill>
                  <a:schemeClr val="tx1"/>
                </a:solidFill>
                <a:latin typeface="Times New Roman" pitchFamily="18" charset="0"/>
                <a:cs typeface="Times New Roman" pitchFamily="18" charset="0"/>
              </a:rPr>
              <a:t>мың </a:t>
            </a:r>
            <a:r>
              <a:rPr lang="ru-RU" sz="1550" dirty="0" smtClean="0">
                <a:solidFill>
                  <a:schemeClr val="tx1"/>
                </a:solidFill>
                <a:latin typeface="Times New Roman" pitchFamily="18" charset="0"/>
                <a:cs typeface="Times New Roman" pitchFamily="18" charset="0"/>
              </a:rPr>
              <a:t>тонна факт); </a:t>
            </a:r>
            <a:r>
              <a:rPr lang="ru-RU" sz="1550" dirty="0" err="1" smtClean="0">
                <a:solidFill>
                  <a:schemeClr val="tx1"/>
                </a:solidFill>
                <a:latin typeface="Times New Roman" pitchFamily="18" charset="0"/>
                <a:cs typeface="Times New Roman" pitchFamily="18" charset="0"/>
              </a:rPr>
              <a:t>Согра</a:t>
            </a:r>
            <a:r>
              <a:rPr lang="ru-RU" sz="1550" dirty="0" smtClean="0">
                <a:solidFill>
                  <a:schemeClr val="tx1"/>
                </a:solidFill>
                <a:latin typeface="Times New Roman" pitchFamily="18" charset="0"/>
                <a:cs typeface="Times New Roman" pitchFamily="18" charset="0"/>
              </a:rPr>
              <a:t> </a:t>
            </a:r>
            <a:r>
              <a:rPr lang="ru-RU" sz="1550" dirty="0" smtClean="0">
                <a:solidFill>
                  <a:schemeClr val="tx1"/>
                </a:solidFill>
                <a:latin typeface="Times New Roman" pitchFamily="18" charset="0"/>
                <a:cs typeface="Times New Roman" pitchFamily="18" charset="0"/>
              </a:rPr>
              <a:t>ЖЭО - 5</a:t>
            </a:r>
            <a:r>
              <a:rPr lang="ru-RU" sz="1550" dirty="0" smtClean="0">
                <a:solidFill>
                  <a:schemeClr val="tx1"/>
                </a:solidFill>
                <a:latin typeface="Times New Roman" pitchFamily="18" charset="0"/>
                <a:cs typeface="Times New Roman" pitchFamily="18" charset="0"/>
              </a:rPr>
              <a:t>% (факт 2,67 </a:t>
            </a:r>
            <a:r>
              <a:rPr lang="ru-RU" sz="1550" dirty="0" err="1" smtClean="0">
                <a:solidFill>
                  <a:schemeClr val="tx1"/>
                </a:solidFill>
                <a:latin typeface="Times New Roman" pitchFamily="18" charset="0"/>
                <a:cs typeface="Times New Roman" pitchFamily="18" charset="0"/>
              </a:rPr>
              <a:t>мың </a:t>
            </a:r>
            <a:r>
              <a:rPr lang="ru-RU" sz="1550" dirty="0" smtClean="0">
                <a:solidFill>
                  <a:schemeClr val="tx1"/>
                </a:solidFill>
                <a:latin typeface="Times New Roman" pitchFamily="18" charset="0"/>
                <a:cs typeface="Times New Roman" pitchFamily="18" charset="0"/>
              </a:rPr>
              <a:t>тонна), </a:t>
            </a:r>
            <a:r>
              <a:rPr lang="ru-RU" sz="1550" dirty="0" err="1" smtClean="0">
                <a:solidFill>
                  <a:schemeClr val="tx1"/>
                </a:solidFill>
                <a:latin typeface="Times New Roman" pitchFamily="18" charset="0"/>
                <a:cs typeface="Times New Roman" pitchFamily="18" charset="0"/>
              </a:rPr>
              <a:t>қаланың қалған кәсіпорындарының шығарындылары </a:t>
            </a:r>
            <a:r>
              <a:rPr lang="ru-RU" sz="1550" dirty="0" err="1" smtClean="0">
                <a:solidFill>
                  <a:schemeClr val="tx1"/>
                </a:solidFill>
                <a:latin typeface="Times New Roman" pitchFamily="18" charset="0"/>
                <a:cs typeface="Times New Roman" pitchFamily="18" charset="0"/>
              </a:rPr>
              <a:t> </a:t>
            </a:r>
            <a:r>
              <a:rPr lang="ru-RU" sz="1550" dirty="0" smtClean="0">
                <a:solidFill>
                  <a:schemeClr val="tx1"/>
                </a:solidFill>
                <a:latin typeface="Times New Roman" pitchFamily="18" charset="0"/>
                <a:cs typeface="Times New Roman" pitchFamily="18" charset="0"/>
              </a:rPr>
              <a:t>20 % </a:t>
            </a:r>
            <a:r>
              <a:rPr lang="ru-RU" sz="1550" dirty="0" err="1" smtClean="0">
                <a:solidFill>
                  <a:schemeClr val="tx1"/>
                </a:solidFill>
                <a:latin typeface="Times New Roman" pitchFamily="18" charset="0"/>
                <a:cs typeface="Times New Roman" pitchFamily="18" charset="0"/>
              </a:rPr>
              <a:t>құрайды</a:t>
            </a:r>
            <a:endParaRPr lang="ru-RU" sz="1550" dirty="0" smtClean="0">
              <a:solidFill>
                <a:schemeClr val="tx1"/>
              </a:solidFill>
              <a:latin typeface="Times New Roman" pitchFamily="18" charset="0"/>
              <a:cs typeface="Times New Roman" pitchFamily="18" charset="0"/>
            </a:endParaRPr>
          </a:p>
          <a:p>
            <a:pPr algn="just"/>
            <a:r>
              <a:rPr lang="ru-RU" sz="1550" dirty="0" smtClean="0">
                <a:solidFill>
                  <a:schemeClr val="tx1"/>
                </a:solidFill>
                <a:latin typeface="Times New Roman" pitchFamily="18" charset="0"/>
                <a:cs typeface="Times New Roman" pitchFamily="18" charset="0"/>
              </a:rPr>
              <a:t>     </a:t>
            </a:r>
            <a:endParaRPr lang="ru-RU" sz="1550" dirty="0">
              <a:solidFill>
                <a:schemeClr val="tx1"/>
              </a:solidFill>
              <a:latin typeface="Times New Roman" pitchFamily="18" charset="0"/>
              <a:cs typeface="Times New Roman" pitchFamily="18" charset="0"/>
            </a:endParaRPr>
          </a:p>
        </p:txBody>
      </p:sp>
      <p:pic>
        <p:nvPicPr>
          <p:cNvPr id="6" name="Рисунок 5"/>
          <p:cNvPicPr>
            <a:picLocks noChangeAspect="1"/>
          </p:cNvPicPr>
          <p:nvPr/>
        </p:nvPicPr>
        <p:blipFill>
          <a:blip r:embed="rId3"/>
          <a:stretch>
            <a:fillRect/>
          </a:stretch>
        </p:blipFill>
        <p:spPr>
          <a:xfrm>
            <a:off x="7401327" y="2876266"/>
            <a:ext cx="4394344" cy="3447521"/>
          </a:xfrm>
          <a:prstGeom prst="rect">
            <a:avLst/>
          </a:prstGeom>
          <a:ln>
            <a:noFill/>
          </a:ln>
          <a:effectLst>
            <a:softEdge rad="112500"/>
          </a:effectLst>
        </p:spPr>
      </p:pic>
    </p:spTree>
    <p:extLst>
      <p:ext uri="{BB962C8B-B14F-4D97-AF65-F5344CB8AC3E}">
        <p14:creationId xmlns:p14="http://schemas.microsoft.com/office/powerpoint/2010/main" xmlns="" val="3469576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Посылка</Template>
  <TotalTime>299</TotalTime>
  <Words>1223</Words>
  <Application>Microsoft Office PowerPoint</Application>
  <PresentationFormat>Произвольный</PresentationFormat>
  <Paragraphs>46</Paragraphs>
  <Slides>11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Посылка</vt:lpstr>
      <vt:lpstr>Adobe Acrobat Document</vt:lpstr>
      <vt:lpstr>Шығыс Қазақстан облысының экологиялық мәселелері</vt:lpstr>
      <vt:lpstr>Компания жайлы ақпарат</vt:lpstr>
      <vt:lpstr>Ескі автокөлік</vt:lpstr>
      <vt:lpstr>рұқсат етілмеген полигондар</vt:lpstr>
      <vt:lpstr>ҚТҚ жинау және жою мәселесі</vt:lpstr>
      <vt:lpstr>радиациялық дақтар</vt:lpstr>
      <vt:lpstr>өнеркәсіптің су ресурстарын ластауы</vt:lpstr>
      <vt:lpstr>Слайд 8</vt:lpstr>
      <vt:lpstr>атмосфералық ауаның ластануы</vt:lpstr>
      <vt:lpstr>Көгалдандыру мәселесі</vt:lpstr>
      <vt:lpstr>Жалпы, өңірдегі экологиялық ахуалды жақсарту үшін неғұрлым қатаң экологиялық нормалар мен стандарттарды енгізу, халықтың экологиялық хабардарлығын арттыру және неғұрлым экологиялық технологияларға көшумен өнеркәсіпті жаңғырту талап етіледі. Шығыс Қазақстан облысының экологиялық проблемаларын тиімді шешу үшін табиғи орта мен антропогендік әсерлердің тұрақты мониторингі қажет.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Экологические проблемы ВКО</dc:title>
  <dc:creator>Lera</dc:creator>
  <cp:lastModifiedBy>User</cp:lastModifiedBy>
  <cp:revision>48</cp:revision>
  <dcterms:created xsi:type="dcterms:W3CDTF">2024-09-27T08:54:37Z</dcterms:created>
  <dcterms:modified xsi:type="dcterms:W3CDTF">2024-10-01T08:23:48Z</dcterms:modified>
</cp:coreProperties>
</file>