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310" r:id="rId3"/>
    <p:sldId id="334" r:id="rId4"/>
    <p:sldId id="335" r:id="rId5"/>
    <p:sldId id="296" r:id="rId6"/>
    <p:sldId id="337" r:id="rId7"/>
    <p:sldId id="321" r:id="rId8"/>
    <p:sldId id="322" r:id="rId9"/>
    <p:sldId id="320" r:id="rId10"/>
    <p:sldId id="326" r:id="rId11"/>
    <p:sldId id="311" r:id="rId12"/>
    <p:sldId id="306" r:id="rId13"/>
    <p:sldId id="327" r:id="rId14"/>
    <p:sldId id="328" r:id="rId15"/>
    <p:sldId id="329" r:id="rId16"/>
    <p:sldId id="330" r:id="rId17"/>
    <p:sldId id="331" r:id="rId18"/>
    <p:sldId id="332" r:id="rId19"/>
    <p:sldId id="33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4067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686" userDrawn="1">
          <p15:clr>
            <a:srgbClr val="A4A3A4"/>
          </p15:clr>
        </p15:guide>
        <p15:guide id="7" orient="horz" pos="28" userDrawn="1">
          <p15:clr>
            <a:srgbClr val="A4A3A4"/>
          </p15:clr>
        </p15:guide>
        <p15:guide id="8" pos="3817" userDrawn="1">
          <p15:clr>
            <a:srgbClr val="A4A3A4"/>
          </p15:clr>
        </p15:guide>
        <p15:guide id="9" pos="36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92" autoAdjust="0"/>
    <p:restoredTop sz="89926" autoAdjust="0"/>
  </p:normalViewPr>
  <p:slideViewPr>
    <p:cSldViewPr snapToGrid="0" showGuides="1">
      <p:cViewPr varScale="1">
        <p:scale>
          <a:sx n="97" d="100"/>
          <a:sy n="97" d="100"/>
        </p:scale>
        <p:origin x="510" y="78"/>
      </p:cViewPr>
      <p:guideLst>
        <p:guide orient="horz" pos="3974"/>
        <p:guide pos="4067"/>
        <p:guide pos="7469"/>
        <p:guide pos="211"/>
        <p:guide orient="horz" pos="2160"/>
        <p:guide orient="horz" pos="686"/>
        <p:guide orient="horz" pos="28"/>
        <p:guide pos="3817"/>
        <p:guide pos="36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tudy\&#1052;&#1072;&#1075;&#1080;&#1089;&#1090;&#1088;&#1072;&#1090;&#1091;&#1088;&#1072;\&#1044;&#1080;&#1087;&#1083;&#1086;&#1084;\&#1057;&#1073;&#1086;&#1088;_&#1080;_&#1086;&#1073;&#1088;&#1072;&#1073;&#1086;&#1090;&#1082;&#1072;_&#1076;&#1072;&#1085;&#1085;&#1099;&#1093;\&#1056;&#1072;&#1089;&#1096;&#1080;&#1092;&#1088;&#1086;&#1074;&#1082;&#1072;_&#1087;&#1072;&#1088;&#1089;&#1077;&#1088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tudy\&#1052;&#1072;&#1075;&#1080;&#1089;&#1090;&#1088;&#1072;&#1090;&#1091;&#1088;&#1072;\&#1044;&#1080;&#1087;&#1083;&#1086;&#1084;\&#1057;&#1073;&#1086;&#1088;_&#1080;_&#1086;&#1073;&#1088;&#1072;&#1073;&#1086;&#1090;&#1082;&#1072;_&#1076;&#1072;&#1085;&#1085;&#1099;&#1093;\&#1056;&#1072;&#1089;&#1096;&#1080;&#1092;&#1088;&#1086;&#1074;&#1082;&#1072;_&#1087;&#1072;&#1088;&#1089;&#1077;&#1088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tudy\&#1052;&#1072;&#1075;&#1080;&#1089;&#1090;&#1088;&#1072;&#1090;&#1091;&#1088;&#1072;\&#1044;&#1080;&#1087;&#1083;&#1086;&#1084;\&#1057;&#1073;&#1086;&#1088;_&#1080;_&#1086;&#1073;&#1088;&#1072;&#1073;&#1086;&#1090;&#1082;&#1072;_&#1076;&#1072;&#1085;&#1085;&#1099;&#1093;\&#1056;&#1072;&#1089;&#1096;&#1080;&#1092;&#1088;&#1086;&#1074;&#1082;&#1072;_&#1087;&#1072;&#1088;&#1089;&#1077;&#1088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Оценка_в_сравнении_с_ГИС_ЖКХ!$A$17</c:f>
              <c:strCache>
                <c:ptCount val="1"/>
                <c:pt idx="0">
                  <c:v>ФРТ, нет данных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Оценка_в_сравнении_с_ГИС_ЖКХ!$B$16:$F$16</c:f>
              <c:strCache>
                <c:ptCount val="5"/>
                <c:pt idx="0">
                  <c:v>Год постройки</c:v>
                </c:pt>
                <c:pt idx="1">
                  <c:v>Год ввода в эксплуатацию</c:v>
                </c:pt>
                <c:pt idx="2">
                  <c:v>Жилая площадь</c:v>
                </c:pt>
                <c:pt idx="3">
                  <c:v>Общая площадь</c:v>
                </c:pt>
                <c:pt idx="4">
                  <c:v>Этажность</c:v>
                </c:pt>
              </c:strCache>
            </c:strRef>
          </c:cat>
          <c:val>
            <c:numRef>
              <c:f>Оценка_в_сравнении_с_ГИС_ЖКХ!$B$17:$F$17</c:f>
              <c:numCache>
                <c:formatCode>0.0%</c:formatCode>
                <c:ptCount val="5"/>
                <c:pt idx="0">
                  <c:v>0.1916513331168597</c:v>
                </c:pt>
                <c:pt idx="1">
                  <c:v>0.12352349286901741</c:v>
                </c:pt>
                <c:pt idx="2">
                  <c:v>0.16031586315513169</c:v>
                </c:pt>
                <c:pt idx="3">
                  <c:v>0.12372036048648176</c:v>
                </c:pt>
                <c:pt idx="4">
                  <c:v>0.14673199755009186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7-4D6B-AC7A-C17286A34BF2}"/>
            </c:ext>
          </c:extLst>
        </c:ser>
        <c:ser>
          <c:idx val="1"/>
          <c:order val="1"/>
          <c:tx>
            <c:strRef>
              <c:f>Оценка_в_сравнении_с_ГИС_ЖКХ!$A$18</c:f>
              <c:strCache>
                <c:ptCount val="1"/>
                <c:pt idx="0">
                  <c:v>ФРТ, нет данных без дубликатов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Оценка_в_сравнении_с_ГИС_ЖКХ!$B$16:$F$16</c:f>
              <c:strCache>
                <c:ptCount val="5"/>
                <c:pt idx="0">
                  <c:v>Год постройки</c:v>
                </c:pt>
                <c:pt idx="1">
                  <c:v>Год ввода в эксплуатацию</c:v>
                </c:pt>
                <c:pt idx="2">
                  <c:v>Жилая площадь</c:v>
                </c:pt>
                <c:pt idx="3">
                  <c:v>Общая площадь</c:v>
                </c:pt>
                <c:pt idx="4">
                  <c:v>Этажность</c:v>
                </c:pt>
              </c:strCache>
            </c:strRef>
          </c:cat>
          <c:val>
            <c:numRef>
              <c:f>Оценка_в_сравнении_с_ГИС_ЖКХ!$B$18:$F$18</c:f>
              <c:numCache>
                <c:formatCode>0.0%</c:formatCode>
                <c:ptCount val="5"/>
                <c:pt idx="0">
                  <c:v>9.8206876646101671E-2</c:v>
                </c:pt>
                <c:pt idx="1">
                  <c:v>3.0273864730072621E-2</c:v>
                </c:pt>
                <c:pt idx="2">
                  <c:v>6.5294426459007793E-2</c:v>
                </c:pt>
                <c:pt idx="3">
                  <c:v>3.0667599965001312E-2</c:v>
                </c:pt>
                <c:pt idx="4">
                  <c:v>5.0332487531717561E-2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7-4D6B-AC7A-C17286A34BF2}"/>
            </c:ext>
          </c:extLst>
        </c:ser>
        <c:ser>
          <c:idx val="2"/>
          <c:order val="2"/>
          <c:tx>
            <c:strRef>
              <c:f>Оценка_в_сравнении_с_ГИС_ЖКХ!$A$19</c:f>
              <c:strCache>
                <c:ptCount val="1"/>
                <c:pt idx="0">
                  <c:v>ГИС.ЖКХ, нет данных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Оценка_в_сравнении_с_ГИС_ЖКХ!$B$16:$F$16</c:f>
              <c:strCache>
                <c:ptCount val="5"/>
                <c:pt idx="0">
                  <c:v>Год постройки</c:v>
                </c:pt>
                <c:pt idx="1">
                  <c:v>Год ввода в эксплуатацию</c:v>
                </c:pt>
                <c:pt idx="2">
                  <c:v>Жилая площадь</c:v>
                </c:pt>
                <c:pt idx="3">
                  <c:v>Общая площадь</c:v>
                </c:pt>
                <c:pt idx="4">
                  <c:v>Этажность</c:v>
                </c:pt>
              </c:strCache>
            </c:strRef>
          </c:cat>
          <c:val>
            <c:numRef>
              <c:f>Оценка_в_сравнении_с_ГИС_ЖКХ!$B$19:$F$19</c:f>
              <c:numCache>
                <c:formatCode>0.00%</c:formatCode>
                <c:ptCount val="5"/>
                <c:pt idx="0">
                  <c:v>3.0230708035003977E-2</c:v>
                </c:pt>
                <c:pt idx="1">
                  <c:v>3.977724741447892E-3</c:v>
                </c:pt>
                <c:pt idx="2">
                  <c:v>0.10384502638264609</c:v>
                </c:pt>
                <c:pt idx="3">
                  <c:v>4.885675200312683E-3</c:v>
                </c:pt>
                <c:pt idx="4">
                  <c:v>3.1821797931583136E-3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7-4D6B-AC7A-C17286A34B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6278232"/>
        <c:axId val="566278624"/>
      </c:barChart>
      <c:catAx>
        <c:axId val="56627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278624"/>
        <c:crosses val="autoZero"/>
        <c:auto val="1"/>
        <c:lblAlgn val="ctr"/>
        <c:lblOffset val="100"/>
        <c:noMultiLvlLbl val="0"/>
      </c:catAx>
      <c:valAx>
        <c:axId val="56627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27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Оценка_качества_данных!$B$1</c:f>
              <c:strCache>
                <c:ptCount val="1"/>
                <c:pt idx="0">
                  <c:v>Общая площадь дома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Оценка_качества_данных!$A$2:$A$4</c:f>
              <c:strCache>
                <c:ptCount val="3"/>
                <c:pt idx="0">
                  <c:v>МКД</c:v>
                </c:pt>
                <c:pt idx="1">
                  <c:v>Дома блокированной застройки</c:v>
                </c:pt>
                <c:pt idx="2">
                  <c:v>ИЖС</c:v>
                </c:pt>
              </c:strCache>
            </c:strRef>
          </c:cat>
          <c:val>
            <c:numRef>
              <c:f>Оценка_качества_данных!$B$2:$B$4</c:f>
              <c:numCache>
                <c:formatCode>0.00%</c:formatCode>
                <c:ptCount val="3"/>
                <c:pt idx="0">
                  <c:v>4.885675200312683E-3</c:v>
                </c:pt>
                <c:pt idx="1">
                  <c:v>0.3043631245601689</c:v>
                </c:pt>
                <c:pt idx="2">
                  <c:v>0.81228965683643883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4-40D6-B17F-18C658B3558F}"/>
            </c:ext>
          </c:extLst>
        </c:ser>
        <c:ser>
          <c:idx val="1"/>
          <c:order val="1"/>
          <c:tx>
            <c:strRef>
              <c:f>Оценка_качества_данных!$C$1</c:f>
              <c:strCache>
                <c:ptCount val="1"/>
                <c:pt idx="0">
                  <c:v>Жилая площадь в доме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Оценка_качества_данных!$A$2:$A$4</c:f>
              <c:strCache>
                <c:ptCount val="3"/>
                <c:pt idx="0">
                  <c:v>МКД</c:v>
                </c:pt>
                <c:pt idx="1">
                  <c:v>Дома блокированной застройки</c:v>
                </c:pt>
                <c:pt idx="2">
                  <c:v>ИЖС</c:v>
                </c:pt>
              </c:strCache>
            </c:strRef>
          </c:cat>
          <c:val>
            <c:numRef>
              <c:f>Оценка_качества_данных!$C$2:$C$4</c:f>
              <c:numCache>
                <c:formatCode>0.00%</c:formatCode>
                <c:ptCount val="3"/>
                <c:pt idx="0">
                  <c:v>0.10384502638264609</c:v>
                </c:pt>
                <c:pt idx="1">
                  <c:v>0.96973961998592539</c:v>
                </c:pt>
                <c:pt idx="2">
                  <c:v>0.99965887486947802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D4-40D6-B17F-18C658B355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6277840"/>
        <c:axId val="566279408"/>
      </c:barChart>
      <c:catAx>
        <c:axId val="56627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279408"/>
        <c:crosses val="autoZero"/>
        <c:auto val="1"/>
        <c:lblAlgn val="ctr"/>
        <c:lblOffset val="100"/>
        <c:noMultiLvlLbl val="0"/>
      </c:catAx>
      <c:valAx>
        <c:axId val="5662794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27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55066111379634"/>
          <c:y val="2.3207961610011221E-2"/>
          <c:w val="0.52912534935337896"/>
          <c:h val="0.80434940790625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Оценка_в_сравнении_с_ГИС_ЖКХ!$A$17</c:f>
              <c:strCache>
                <c:ptCount val="1"/>
                <c:pt idx="0">
                  <c:v>ФРТ, нет данных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Оценка_в_сравнении_с_ГИС_ЖКХ!$B$16:$F$16</c:f>
              <c:strCache>
                <c:ptCount val="5"/>
                <c:pt idx="0">
                  <c:v>Год постройки</c:v>
                </c:pt>
                <c:pt idx="1">
                  <c:v>Год ввода в эксплуатацию</c:v>
                </c:pt>
                <c:pt idx="2">
                  <c:v>Жилая площадь</c:v>
                </c:pt>
                <c:pt idx="3">
                  <c:v>Общая площадь</c:v>
                </c:pt>
                <c:pt idx="4">
                  <c:v>Этажность</c:v>
                </c:pt>
              </c:strCache>
            </c:strRef>
          </c:cat>
          <c:val>
            <c:numRef>
              <c:f>Оценка_в_сравнении_с_ГИС_ЖКХ!$B$17:$F$17</c:f>
              <c:numCache>
                <c:formatCode>0.0%</c:formatCode>
                <c:ptCount val="5"/>
                <c:pt idx="0">
                  <c:v>0.1916513331168597</c:v>
                </c:pt>
                <c:pt idx="1">
                  <c:v>0.12352349286901741</c:v>
                </c:pt>
                <c:pt idx="2">
                  <c:v>0.16031586315513169</c:v>
                </c:pt>
                <c:pt idx="3">
                  <c:v>0.12372036048648176</c:v>
                </c:pt>
                <c:pt idx="4">
                  <c:v>0.14673199755009186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A-4176-A6A1-9933246C33C6}"/>
            </c:ext>
          </c:extLst>
        </c:ser>
        <c:ser>
          <c:idx val="1"/>
          <c:order val="1"/>
          <c:tx>
            <c:strRef>
              <c:f>Оценка_в_сравнении_с_ГИС_ЖКХ!$A$18</c:f>
              <c:strCache>
                <c:ptCount val="1"/>
                <c:pt idx="0">
                  <c:v>ФРТ, нет данных без дубликатов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Оценка_в_сравнении_с_ГИС_ЖКХ!$B$16:$F$16</c:f>
              <c:strCache>
                <c:ptCount val="5"/>
                <c:pt idx="0">
                  <c:v>Год постройки</c:v>
                </c:pt>
                <c:pt idx="1">
                  <c:v>Год ввода в эксплуатацию</c:v>
                </c:pt>
                <c:pt idx="2">
                  <c:v>Жилая площадь</c:v>
                </c:pt>
                <c:pt idx="3">
                  <c:v>Общая площадь</c:v>
                </c:pt>
                <c:pt idx="4">
                  <c:v>Этажность</c:v>
                </c:pt>
              </c:strCache>
            </c:strRef>
          </c:cat>
          <c:val>
            <c:numRef>
              <c:f>Оценка_в_сравнении_с_ГИС_ЖКХ!$B$18:$F$18</c:f>
              <c:numCache>
                <c:formatCode>0.0%</c:formatCode>
                <c:ptCount val="5"/>
                <c:pt idx="0">
                  <c:v>9.8206876646101671E-2</c:v>
                </c:pt>
                <c:pt idx="1">
                  <c:v>3.0273864730072621E-2</c:v>
                </c:pt>
                <c:pt idx="2">
                  <c:v>6.5294426459007793E-2</c:v>
                </c:pt>
                <c:pt idx="3">
                  <c:v>3.0667599965001312E-2</c:v>
                </c:pt>
                <c:pt idx="4">
                  <c:v>5.0332487531717561E-2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A-4176-A6A1-9933246C33C6}"/>
            </c:ext>
          </c:extLst>
        </c:ser>
        <c:ser>
          <c:idx val="2"/>
          <c:order val="2"/>
          <c:tx>
            <c:strRef>
              <c:f>Оценка_в_сравнении_с_ГИС_ЖКХ!$A$19</c:f>
              <c:strCache>
                <c:ptCount val="1"/>
                <c:pt idx="0">
                  <c:v>ГИС.ЖКХ, нет данных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Оценка_в_сравнении_с_ГИС_ЖКХ!$B$16:$F$16</c:f>
              <c:strCache>
                <c:ptCount val="5"/>
                <c:pt idx="0">
                  <c:v>Год постройки</c:v>
                </c:pt>
                <c:pt idx="1">
                  <c:v>Год ввода в эксплуатацию</c:v>
                </c:pt>
                <c:pt idx="2">
                  <c:v>Жилая площадь</c:v>
                </c:pt>
                <c:pt idx="3">
                  <c:v>Общая площадь</c:v>
                </c:pt>
                <c:pt idx="4">
                  <c:v>Этажность</c:v>
                </c:pt>
              </c:strCache>
            </c:strRef>
          </c:cat>
          <c:val>
            <c:numRef>
              <c:f>Оценка_в_сравнении_с_ГИС_ЖКХ!$B$19:$F$19</c:f>
              <c:numCache>
                <c:formatCode>0.00%</c:formatCode>
                <c:ptCount val="5"/>
                <c:pt idx="0">
                  <c:v>3.0230708035003977E-2</c:v>
                </c:pt>
                <c:pt idx="1">
                  <c:v>3.977724741447892E-3</c:v>
                </c:pt>
                <c:pt idx="2">
                  <c:v>0.10384502638264609</c:v>
                </c:pt>
                <c:pt idx="3">
                  <c:v>4.885675200312683E-3</c:v>
                </c:pt>
                <c:pt idx="4">
                  <c:v>3.1821797931583136E-3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A-4176-A6A1-9933246C33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66278232"/>
        <c:axId val="566278624"/>
      </c:barChart>
      <c:catAx>
        <c:axId val="566278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278624"/>
        <c:crosses val="autoZero"/>
        <c:auto val="1"/>
        <c:lblAlgn val="ctr"/>
        <c:lblOffset val="100"/>
        <c:noMultiLvlLbl val="0"/>
      </c:catAx>
      <c:valAx>
        <c:axId val="566278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27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471685731667207E-4"/>
          <c:y val="0.90240645131494635"/>
          <c:w val="0.99825038236676755"/>
          <c:h val="8.4934660534138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7C968-B7B4-4763-AB9A-04D6840B1919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7B390-56C6-49F0-BB05-E746E00F0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6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9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9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16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9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96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94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89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74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0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4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9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5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5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8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6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87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4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F8D3-B80F-4BD6-AEDA-739DB0486FE3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46C1-1E3F-47FE-A824-0D8F0831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F8D3-B80F-4BD6-AEDA-739DB0486FE3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46C1-1E3F-47FE-A824-0D8F0831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F8D3-B80F-4BD6-AEDA-739DB0486FE3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46C1-1E3F-47FE-A824-0D8F0831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1371" y="356660"/>
            <a:ext cx="4814325" cy="562073"/>
          </a:xfrm>
        </p:spPr>
        <p:txBody>
          <a:bodyPr>
            <a:noAutofit/>
          </a:bodyPr>
          <a:lstStyle>
            <a:lvl1pPr algn="l">
              <a:defRPr sz="3733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7381" y="6213309"/>
            <a:ext cx="2016224" cy="288032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10608502" y="6117299"/>
            <a:ext cx="1429191" cy="48005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aseline="0" dirty="0">
                <a:solidFill>
                  <a:schemeClr val="bg1"/>
                </a:solidFill>
              </a:rPr>
              <a:t>spbu.ru</a:t>
            </a:r>
            <a:endParaRPr lang="ru-RU" sz="2400" baseline="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1370" y="1892829"/>
            <a:ext cx="11606321" cy="403244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5E707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430997" y="1110753"/>
            <a:ext cx="11606695" cy="782076"/>
          </a:xfrm>
        </p:spPr>
        <p:txBody>
          <a:bodyPr>
            <a:normAutofit/>
          </a:bodyPr>
          <a:lstStyle>
            <a:lvl1pPr marL="0" indent="0">
              <a:buNone/>
              <a:defRPr sz="3733" b="1">
                <a:solidFill>
                  <a:srgbClr val="5E7076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6625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F8D3-B80F-4BD6-AEDA-739DB0486FE3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46C1-1E3F-47FE-A824-0D8F0831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F8D3-B80F-4BD6-AEDA-739DB0486FE3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46C1-1E3F-47FE-A824-0D8F0831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F8D3-B80F-4BD6-AEDA-739DB0486FE3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46C1-1E3F-47FE-A824-0D8F0831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F8D3-B80F-4BD6-AEDA-739DB0486FE3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46C1-1E3F-47FE-A824-0D8F0831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F8D3-B80F-4BD6-AEDA-739DB0486FE3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46C1-1E3F-47FE-A824-0D8F0831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F8D3-B80F-4BD6-AEDA-739DB0486FE3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46C1-1E3F-47FE-A824-0D8F0831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F8D3-B80F-4BD6-AEDA-739DB0486FE3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46C1-1E3F-47FE-A824-0D8F0831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F8D3-B80F-4BD6-AEDA-739DB0486FE3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46C1-1E3F-47FE-A824-0D8F0831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F8D3-B80F-4BD6-AEDA-739DB0486FE3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B46C1-1E3F-47FE-A824-0D8F0831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4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chart" Target="../charts/char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963" y="44450"/>
            <a:ext cx="11522076" cy="40992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latin typeface="+mn-lt"/>
              </a:rPr>
              <a:t>Создание набора данных для исследования пространственно-временной динамики жилищного строительства на основе данных ГИС.ЖКХ: принципы, инструменты,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72149" y="4236334"/>
            <a:ext cx="60848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err="1"/>
              <a:t>Логвинов</a:t>
            </a:r>
            <a:r>
              <a:rPr lang="ru-RU" sz="2000" dirty="0"/>
              <a:t> Илья Александрович, лаборант исследователь, СПбГУ</a:t>
            </a:r>
          </a:p>
          <a:p>
            <a:pPr algn="r"/>
            <a:r>
              <a:rPr lang="ru-RU" sz="2000" dirty="0" err="1"/>
              <a:t>Лачининский</a:t>
            </a:r>
            <a:r>
              <a:rPr lang="ru-RU" sz="2000" dirty="0"/>
              <a:t> Станислав Сергеевич, </a:t>
            </a:r>
            <a:r>
              <a:rPr lang="ru-RU" sz="2000" dirty="0" err="1"/>
              <a:t>к.г.н</a:t>
            </a:r>
            <a:r>
              <a:rPr lang="ru-RU" sz="2000" dirty="0"/>
              <a:t>. доцент, доцент кафедры экономической и социальной географии СПбГУ</a:t>
            </a:r>
          </a:p>
          <a:p>
            <a:pPr algn="r"/>
            <a:r>
              <a:rPr lang="ru-RU" sz="2000" dirty="0"/>
              <a:t>Нуреев Тимур </a:t>
            </a:r>
            <a:r>
              <a:rPr lang="ru-RU" sz="2000" dirty="0" err="1"/>
              <a:t>Ринатович</a:t>
            </a:r>
            <a:r>
              <a:rPr lang="ru-RU" sz="2000" dirty="0"/>
              <a:t>, студент 2 курса магистратуры, кафедры картографии и </a:t>
            </a:r>
            <a:r>
              <a:rPr lang="ru-RU" sz="2000" dirty="0" err="1"/>
              <a:t>геоинформатики</a:t>
            </a:r>
            <a:r>
              <a:rPr lang="ru-RU" sz="2000" dirty="0"/>
              <a:t> СПбГУ</a:t>
            </a:r>
          </a:p>
        </p:txBody>
      </p:sp>
    </p:spTree>
    <p:extLst>
      <p:ext uri="{BB962C8B-B14F-4D97-AF65-F5344CB8AC3E}">
        <p14:creationId xmlns:p14="http://schemas.microsoft.com/office/powerpoint/2010/main" val="361866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580"/>
    </mc:Choice>
    <mc:Fallback xmlns="">
      <p:transition spd="slow" advTm="25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243840"/>
            <a:ext cx="12191999" cy="571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500" b="1" dirty="0">
                <a:solidFill>
                  <a:schemeClr val="tx1"/>
                </a:solidFill>
                <a:latin typeface="+mn-lt"/>
              </a:rPr>
              <a:t>Преимущества и недостатки итогового набора данных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8299" y="1167919"/>
            <a:ext cx="4733851" cy="437043"/>
          </a:xfrm>
          <a:prstGeom prst="rect">
            <a:avLst/>
          </a:prstGeom>
          <a:solidFill>
            <a:schemeClr val="bg1"/>
          </a:solidFill>
          <a:ln w="28575">
            <a:solidFill>
              <a:srgbClr val="C55A1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Преимущества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19850" y="1167919"/>
            <a:ext cx="4697339" cy="43704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Недостатки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4" y="1096011"/>
            <a:ext cx="568954" cy="5689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776" y="1089025"/>
            <a:ext cx="568262" cy="568262"/>
          </a:xfrm>
          <a:prstGeom prst="rect">
            <a:avLst/>
          </a:prstGeom>
        </p:spPr>
      </p:pic>
      <p:sp>
        <p:nvSpPr>
          <p:cNvPr id="40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343709" y="1880464"/>
            <a:ext cx="5428441" cy="10913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</a:rPr>
              <a:t>Использование первичных данных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chemeClr val="tx1"/>
                </a:solidFill>
              </a:rPr>
              <a:t>Возможность агрегирования по любым территориальным единицам (не только АТД)</a:t>
            </a:r>
          </a:p>
        </p:txBody>
      </p:sp>
      <p:sp>
        <p:nvSpPr>
          <p:cNvPr id="41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343709" y="2971800"/>
            <a:ext cx="5428441" cy="10913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</a:rPr>
              <a:t>Широкий временной ряд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chemeClr val="tx1"/>
                </a:solidFill>
              </a:rPr>
              <a:t>Возможность анализа с 1970-ых до нашего времени (против 2010-ых в </a:t>
            </a:r>
            <a:r>
              <a:rPr lang="ru-RU" sz="2000" b="0" dirty="0" err="1">
                <a:solidFill>
                  <a:schemeClr val="tx1"/>
                </a:solidFill>
              </a:rPr>
              <a:t>мун</a:t>
            </a:r>
            <a:r>
              <a:rPr lang="ru-RU" sz="2000" b="0" dirty="0">
                <a:solidFill>
                  <a:schemeClr val="tx1"/>
                </a:solidFill>
              </a:rPr>
              <a:t>. статистике)</a:t>
            </a:r>
          </a:p>
        </p:txBody>
      </p:sp>
      <p:sp>
        <p:nvSpPr>
          <p:cNvPr id="42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343709" y="4073891"/>
            <a:ext cx="5428441" cy="10913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</a:rPr>
              <a:t>Более качественные данные ГИС.ЖКХ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chemeClr val="tx1"/>
                </a:solidFill>
              </a:rPr>
              <a:t>Более полные и разнообразные по атрибутивной информации, чем аналоги</a:t>
            </a:r>
          </a:p>
        </p:txBody>
      </p:sp>
      <p:sp>
        <p:nvSpPr>
          <p:cNvPr id="4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419850" y="1904846"/>
            <a:ext cx="5428441" cy="10913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</a:rPr>
              <a:t>Нет данных о вводе в эксплуатацию ИЖС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chemeClr val="tx1"/>
                </a:solidFill>
              </a:rPr>
              <a:t>Из-за отсутствия данных приходится выделять год появления ИЖС косвенно, по ДДЗ</a:t>
            </a:r>
          </a:p>
        </p:txBody>
      </p:sp>
      <p:sp>
        <p:nvSpPr>
          <p:cNvPr id="45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419850" y="2968464"/>
            <a:ext cx="5428441" cy="10913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Использование готовых наборов ДЗЗ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chemeClr val="tx1"/>
                </a:solidFill>
              </a:rPr>
              <a:t>Готовые наборы ДЗЗ менее контролируемые с точки зрения качества и распределения ошибок</a:t>
            </a:r>
          </a:p>
        </p:txBody>
      </p:sp>
      <p:sp>
        <p:nvSpPr>
          <p:cNvPr id="46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343709" y="5191720"/>
            <a:ext cx="5428441" cy="10913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</a:rPr>
              <a:t>Применимость для других территорий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chemeClr val="tx1"/>
                </a:solidFill>
              </a:rPr>
              <a:t>Данные ГИС.ЖКХ доступны на всю территорию России* и возможно использовать аналоги</a:t>
            </a:r>
            <a:r>
              <a:rPr lang="en-US" sz="2000" b="0" dirty="0">
                <a:solidFill>
                  <a:schemeClr val="tx1"/>
                </a:solidFill>
              </a:rPr>
              <a:t>. </a:t>
            </a:r>
            <a:r>
              <a:rPr lang="ru-RU" sz="2000" b="0" dirty="0">
                <a:solidFill>
                  <a:schemeClr val="tx1"/>
                </a:solidFill>
              </a:rPr>
              <a:t>Схожие данные имеются в других странах.</a:t>
            </a:r>
          </a:p>
        </p:txBody>
      </p:sp>
      <p:sp>
        <p:nvSpPr>
          <p:cNvPr id="47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5772151" y="6568994"/>
            <a:ext cx="6419848" cy="28900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0" i="1" dirty="0">
                <a:solidFill>
                  <a:schemeClr val="tx1"/>
                </a:solidFill>
              </a:rPr>
              <a:t>На момент 05.06.24 нет данных на Запорожскую область, Херсонскую область, ДНР и ЛНР</a:t>
            </a:r>
            <a:endParaRPr lang="ru-RU" sz="1600" b="0" i="1" dirty="0">
              <a:solidFill>
                <a:schemeClr val="tx1"/>
              </a:solidFill>
            </a:endParaRPr>
          </a:p>
        </p:txBody>
      </p:sp>
      <p:sp>
        <p:nvSpPr>
          <p:cNvPr id="48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419850" y="4110820"/>
            <a:ext cx="5428441" cy="10913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Ошибка изменяемых </a:t>
            </a:r>
            <a:r>
              <a:rPr lang="ru-RU" sz="2400" dirty="0" err="1">
                <a:solidFill>
                  <a:schemeClr val="tx1"/>
                </a:solidFill>
              </a:rPr>
              <a:t>площад</a:t>
            </a:r>
            <a:r>
              <a:rPr lang="ru-RU" sz="2400" dirty="0">
                <a:solidFill>
                  <a:schemeClr val="tx1"/>
                </a:solidFill>
              </a:rPr>
              <a:t>. ареалов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 err="1">
                <a:solidFill>
                  <a:schemeClr val="tx1"/>
                </a:solidFill>
              </a:rPr>
              <a:t>Гексагоны</a:t>
            </a:r>
            <a:r>
              <a:rPr lang="ru-RU" sz="2000" b="0" dirty="0">
                <a:solidFill>
                  <a:schemeClr val="tx1"/>
                </a:solidFill>
              </a:rPr>
              <a:t> или сектора агломерации могут делить однородное и объединять разнородное</a:t>
            </a:r>
          </a:p>
        </p:txBody>
      </p:sp>
      <p:sp>
        <p:nvSpPr>
          <p:cNvPr id="49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0" y="6308725"/>
            <a:ext cx="533400" cy="549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fld id="{3F62CE12-60FB-4530-A5D9-F4B344C52246}" type="slidenum">
              <a:rPr lang="ru-RU" sz="2400" smtClean="0">
                <a:solidFill>
                  <a:schemeClr val="tx1"/>
                </a:solidFill>
              </a:rPr>
              <a:t>10</a:t>
            </a:fld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3">
            <a:extLst>
              <a:ext uri="{FF2B5EF4-FFF2-40B4-BE49-F238E27FC236}">
                <a16:creationId xmlns:a16="http://schemas.microsoft.com/office/drawing/2014/main" id="{A6EC9498-F7FB-0580-ADD8-237D54411F71}"/>
              </a:ext>
            </a:extLst>
          </p:cNvPr>
          <p:cNvSpPr txBox="1">
            <a:spLocks/>
          </p:cNvSpPr>
          <p:nvPr/>
        </p:nvSpPr>
        <p:spPr>
          <a:xfrm>
            <a:off x="6419850" y="5339907"/>
            <a:ext cx="5428441" cy="1091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b="1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</a:rPr>
              <a:t>Возможное снижение доступа к данным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>
                <a:solidFill>
                  <a:schemeClr val="tx1"/>
                </a:solidFill>
              </a:rPr>
              <a:t>Гексагоны или сектора агломерации могут делить однородное и объединять разнородное</a:t>
            </a:r>
          </a:p>
        </p:txBody>
      </p:sp>
    </p:spTree>
    <p:extLst>
      <p:ext uri="{BB962C8B-B14F-4D97-AF65-F5344CB8AC3E}">
        <p14:creationId xmlns:p14="http://schemas.microsoft.com/office/powerpoint/2010/main" val="264615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334963" y="188913"/>
            <a:ext cx="11522075" cy="9001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500" b="1" dirty="0">
                <a:solidFill>
                  <a:schemeClr val="tx1"/>
                </a:solidFill>
                <a:latin typeface="+mn-lt"/>
              </a:rPr>
              <a:t>Заключение</a:t>
            </a:r>
          </a:p>
        </p:txBody>
      </p:sp>
      <p:sp>
        <p:nvSpPr>
          <p:cNvPr id="3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334963" y="1089025"/>
            <a:ext cx="11522075" cy="520931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Наиболее подходящий источник данных о жилом фонде - ГИС.ЖКХ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Извлечение данных из системы ГИС.ЖКХ возможно на основе </a:t>
            </a:r>
            <a:r>
              <a:rPr lang="ru-RU" sz="2400" b="0" dirty="0" err="1">
                <a:solidFill>
                  <a:schemeClr val="tx1"/>
                </a:solidFill>
              </a:rPr>
              <a:t>парсинга</a:t>
            </a:r>
            <a:r>
              <a:rPr lang="ru-RU" sz="2400" b="0" dirty="0">
                <a:solidFill>
                  <a:schemeClr val="tx1"/>
                </a:solidFill>
              </a:rPr>
              <a:t>, либо обращений через </a:t>
            </a:r>
            <a:r>
              <a:rPr lang="en-US" sz="2400" b="0" dirty="0">
                <a:solidFill>
                  <a:schemeClr val="tx1"/>
                </a:solidFill>
              </a:rPr>
              <a:t>API</a:t>
            </a:r>
            <a:endParaRPr lang="ru-RU" sz="2400" b="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Для визуализации и анализа наиболее подходящими вариантами является сетка гексагонов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Корректность пространственной привязки и полнота атрибутивной информации достаточно высокие для научных исследований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Набор данных существенно расширяет возможности для анализа пространственно-временной динамики жилищного строительства </a:t>
            </a:r>
            <a:endParaRPr lang="ru-RU" sz="2300" b="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300" b="0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0" y="6308725"/>
            <a:ext cx="533400" cy="549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fld id="{3F62CE12-60FB-4530-A5D9-F4B344C52246}" type="slidenum">
              <a:rPr lang="ru-RU" sz="2400" smtClean="0">
                <a:solidFill>
                  <a:schemeClr val="tx1"/>
                </a:solidFill>
              </a:rPr>
              <a:t>11</a:t>
            </a:fld>
            <a:endParaRPr lang="ru-RU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1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334962" y="2665895"/>
            <a:ext cx="11522075" cy="9001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9600" b="1" dirty="0">
                <a:solidFill>
                  <a:srgbClr val="C55A11"/>
                </a:solidFill>
                <a:latin typeface="+mn-lt"/>
              </a:rPr>
              <a:t>Дополнительные материалы</a:t>
            </a:r>
            <a:endParaRPr lang="ru-RU" sz="3500" b="1" dirty="0">
              <a:solidFill>
                <a:srgbClr val="C55A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469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34962" y="5677518"/>
            <a:ext cx="5437188" cy="566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/>
              <a:t>Алгоритм классификации прироста жилой застройки индивидуальных жилых домов (ИЖС)</a:t>
            </a:r>
          </a:p>
        </p:txBody>
      </p:sp>
      <p:sp>
        <p:nvSpPr>
          <p:cNvPr id="25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096000" y="1089023"/>
            <a:ext cx="5761039" cy="540387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>
                <a:solidFill>
                  <a:schemeClr val="tx1"/>
                </a:solidFill>
              </a:rPr>
              <a:t>За неимением данных о годе ввода в эксплуатацию домов ИЖС, определяется примерный год появления ИЖС по данным ДЗЗ: входила ли точка дома ИЖС в тело застройки базового года или нет: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i="1" u="sng" dirty="0">
                <a:solidFill>
                  <a:schemeClr val="tx1"/>
                </a:solidFill>
              </a:rPr>
              <a:t>Прирост за счёт уплотнения </a:t>
            </a:r>
            <a:r>
              <a:rPr lang="ru-RU" sz="2500" b="0" dirty="0">
                <a:solidFill>
                  <a:schemeClr val="tx1"/>
                </a:solidFill>
              </a:rPr>
              <a:t>застройки, т.е. строительство там, где уже была застройка в базовый год (например 2010 год)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i="1" u="sng" dirty="0">
                <a:solidFill>
                  <a:schemeClr val="tx1"/>
                </a:solidFill>
              </a:rPr>
              <a:t>Прирост за счёт нового освоения</a:t>
            </a:r>
            <a:r>
              <a:rPr lang="ru-RU" sz="2500" b="0" dirty="0">
                <a:solidFill>
                  <a:schemeClr val="tx1"/>
                </a:solidFill>
              </a:rPr>
              <a:t>, т.е. строительство там, где застройки в базовый год не было (например 2010 год)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i="1" u="sng" dirty="0">
                <a:solidFill>
                  <a:schemeClr val="tx1"/>
                </a:solidFill>
              </a:rPr>
              <a:t>Более трудоёмкий анализ</a:t>
            </a:r>
          </a:p>
        </p:txBody>
      </p:sp>
      <p:pic>
        <p:nvPicPr>
          <p:cNvPr id="9" name="Рисунок 8" descr="IZS_CLAS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" y="233663"/>
            <a:ext cx="5935345" cy="54438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13360" y="4191000"/>
            <a:ext cx="135636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23161" y="4191000"/>
            <a:ext cx="140207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>
          <a:xfrm>
            <a:off x="5772149" y="188913"/>
            <a:ext cx="6084889" cy="9001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500" b="1" dirty="0">
                <a:solidFill>
                  <a:schemeClr val="tx1"/>
                </a:solidFill>
                <a:latin typeface="+mn-lt"/>
              </a:rPr>
              <a:t>Обработка исходных данных: классификация прироста </a:t>
            </a:r>
          </a:p>
        </p:txBody>
      </p:sp>
    </p:spTree>
    <p:extLst>
      <p:ext uri="{BB962C8B-B14F-4D97-AF65-F5344CB8AC3E}">
        <p14:creationId xmlns:p14="http://schemas.microsoft.com/office/powerpoint/2010/main" val="190353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1" y="5677518"/>
            <a:ext cx="5935345" cy="566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/>
              <a:t>Алгоритм классификации прироста жилой застройки индивидуальных жилых домов (ИЖС)</a:t>
            </a:r>
          </a:p>
        </p:txBody>
      </p:sp>
      <p:sp>
        <p:nvSpPr>
          <p:cNvPr id="25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096000" y="1089023"/>
            <a:ext cx="5761039" cy="540387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>
                <a:solidFill>
                  <a:schemeClr val="tx1"/>
                </a:solidFill>
              </a:rPr>
              <a:t>За неимением данных о годе ввода в эксплуатацию домов ИЖС, определяется примерный год появления ИЖС по данным ДЗЗ: входила ли точка дома ИЖС в тело застройки базового года или нет: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i="1" u="sng" dirty="0">
                <a:solidFill>
                  <a:schemeClr val="tx1"/>
                </a:solidFill>
              </a:rPr>
              <a:t>Прирост за счёт уплотнения </a:t>
            </a:r>
            <a:r>
              <a:rPr lang="ru-RU" sz="2500" b="0" dirty="0">
                <a:solidFill>
                  <a:schemeClr val="tx1"/>
                </a:solidFill>
              </a:rPr>
              <a:t>застройки, т.е. строительство там, где уже была застройка в базовый год (например 2010 год)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i="1" u="sng" dirty="0">
                <a:solidFill>
                  <a:schemeClr val="tx1"/>
                </a:solidFill>
              </a:rPr>
              <a:t>Прирост за счёт нового освоения</a:t>
            </a:r>
            <a:r>
              <a:rPr lang="ru-RU" sz="2500" b="0" dirty="0">
                <a:solidFill>
                  <a:schemeClr val="tx1"/>
                </a:solidFill>
              </a:rPr>
              <a:t>, т.е. строительство там, где застройки в базовый год не было (например 2010 год)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i="1" u="sng" dirty="0">
                <a:solidFill>
                  <a:schemeClr val="tx1"/>
                </a:solidFill>
              </a:rPr>
              <a:t>Более трудоёмкий анализ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772149" y="188913"/>
            <a:ext cx="6084889" cy="9001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500" b="1" dirty="0">
                <a:solidFill>
                  <a:schemeClr val="tx1"/>
                </a:solidFill>
                <a:latin typeface="+mn-lt"/>
              </a:rPr>
              <a:t>Обработка исходных данных: классификация прироста </a:t>
            </a:r>
          </a:p>
        </p:txBody>
      </p:sp>
      <p:pic>
        <p:nvPicPr>
          <p:cNvPr id="10" name="Рисунок 9" descr="Pudomyagi_expansion_after_IN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84"/>
            <a:ext cx="5935345" cy="5592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11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334963" y="1"/>
            <a:ext cx="11857038" cy="108902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chemeClr val="tx1"/>
                </a:solidFill>
                <a:latin typeface="+mn-lt"/>
              </a:rPr>
              <a:t>Использованное программное обеспечение, </a:t>
            </a:r>
            <a:r>
              <a:rPr lang="en-GB" sz="3600" b="1" dirty="0">
                <a:solidFill>
                  <a:schemeClr val="tx1"/>
                </a:solidFill>
                <a:latin typeface="+mn-lt"/>
              </a:rPr>
              <a:t>API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3002280" y="1089025"/>
            <a:ext cx="8854759" cy="23034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2500" dirty="0">
                <a:solidFill>
                  <a:schemeClr val="tx1"/>
                </a:solidFill>
              </a:rPr>
              <a:t>QGIS 3.28.2</a:t>
            </a:r>
            <a:r>
              <a:rPr lang="ru-RU" sz="2500" dirty="0">
                <a:solidFill>
                  <a:schemeClr val="tx1"/>
                </a:solidFill>
              </a:rPr>
              <a:t>: </a:t>
            </a:r>
            <a:r>
              <a:rPr lang="ru-RU" sz="2500" b="0" dirty="0">
                <a:solidFill>
                  <a:schemeClr val="tx1"/>
                </a:solidFill>
              </a:rPr>
              <a:t>Геоинформационная система, которая используется для создания, редактирования, визуализации, анализа и публикации </a:t>
            </a:r>
            <a:r>
              <a:rPr lang="ru-RU" sz="2500" b="0" dirty="0" err="1">
                <a:solidFill>
                  <a:schemeClr val="tx1"/>
                </a:solidFill>
              </a:rPr>
              <a:t>геопространственной</a:t>
            </a:r>
            <a:r>
              <a:rPr lang="ru-RU" sz="2500" b="0" dirty="0">
                <a:solidFill>
                  <a:schemeClr val="tx1"/>
                </a:solidFill>
              </a:rPr>
              <a:t> информации</a:t>
            </a:r>
            <a:r>
              <a:rPr lang="en-GB" sz="2500" b="0" dirty="0">
                <a:solidFill>
                  <a:schemeClr val="tx1"/>
                </a:solidFill>
              </a:rPr>
              <a:t>. </a:t>
            </a:r>
            <a:r>
              <a:rPr lang="ru-RU" sz="2500" b="0" dirty="0">
                <a:solidFill>
                  <a:schemeClr val="tx1"/>
                </a:solidFill>
              </a:rPr>
              <a:t>Использовалось для работы с растровыми данными, создания сетки </a:t>
            </a:r>
            <a:r>
              <a:rPr lang="ru-RU" sz="2500" b="0" dirty="0" err="1">
                <a:solidFill>
                  <a:schemeClr val="tx1"/>
                </a:solidFill>
              </a:rPr>
              <a:t>гексагонов</a:t>
            </a:r>
            <a:r>
              <a:rPr lang="ru-RU" sz="2500" b="0" dirty="0">
                <a:solidFill>
                  <a:schemeClr val="tx1"/>
                </a:solidFill>
              </a:rPr>
              <a:t>, границ агломерации, операций пространственного соединения, количественного анализа.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Файл:QGIS logo new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89025"/>
            <a:ext cx="2339975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3002280" y="3990975"/>
            <a:ext cx="8854759" cy="23034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2500" dirty="0" err="1">
                <a:solidFill>
                  <a:schemeClr val="tx1"/>
                </a:solidFill>
              </a:rPr>
              <a:t>GeoDa</a:t>
            </a:r>
            <a:r>
              <a:rPr lang="ru-RU" sz="2500" dirty="0">
                <a:solidFill>
                  <a:schemeClr val="tx1"/>
                </a:solidFill>
              </a:rPr>
              <a:t>: </a:t>
            </a:r>
            <a:r>
              <a:rPr lang="ru-RU" sz="2500" b="0" dirty="0">
                <a:solidFill>
                  <a:schemeClr val="tx1"/>
                </a:solidFill>
              </a:rPr>
              <a:t>Программный пакет, позволяющий проводить анализ пространственных данных и моделирования пространственных закономерностей. Использовалось для проведения кластерного анализа, расчёта индекса </a:t>
            </a:r>
            <a:r>
              <a:rPr lang="ru-RU" sz="2500" b="0" dirty="0" err="1">
                <a:solidFill>
                  <a:schemeClr val="tx1"/>
                </a:solidFill>
              </a:rPr>
              <a:t>Морана</a:t>
            </a:r>
            <a:r>
              <a:rPr lang="ru-RU" sz="2500" b="0" dirty="0">
                <a:solidFill>
                  <a:schemeClr val="tx1"/>
                </a:solidFill>
              </a:rPr>
              <a:t>, применения методов кластеризации на основе плотности точек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981766"/>
            <a:ext cx="2438400" cy="23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18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334963" y="1"/>
            <a:ext cx="11857038" cy="108902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chemeClr val="tx1"/>
                </a:solidFill>
                <a:latin typeface="+mn-lt"/>
              </a:rPr>
              <a:t>Использованное программное обеспечение, </a:t>
            </a:r>
            <a:r>
              <a:rPr lang="en-GB" sz="3600" b="1" dirty="0">
                <a:solidFill>
                  <a:schemeClr val="tx1"/>
                </a:solidFill>
                <a:latin typeface="+mn-lt"/>
              </a:rPr>
              <a:t>API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4839561" y="1089026"/>
            <a:ext cx="7017478" cy="10890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dirty="0">
                <a:solidFill>
                  <a:schemeClr val="tx1"/>
                </a:solidFill>
              </a:rPr>
              <a:t>А</a:t>
            </a:r>
            <a:r>
              <a:rPr lang="en-GB" sz="2500" dirty="0">
                <a:solidFill>
                  <a:schemeClr val="tx1"/>
                </a:solidFill>
              </a:rPr>
              <a:t>PI </a:t>
            </a:r>
            <a:r>
              <a:rPr lang="ru-RU" sz="2500" dirty="0">
                <a:solidFill>
                  <a:schemeClr val="tx1"/>
                </a:solidFill>
              </a:rPr>
              <a:t>«Яндекс Карты»: </a:t>
            </a:r>
            <a:r>
              <a:rPr lang="ru-RU" sz="2500" b="0" dirty="0" err="1">
                <a:solidFill>
                  <a:schemeClr val="tx1"/>
                </a:solidFill>
              </a:rPr>
              <a:t>Геокодирование</a:t>
            </a:r>
            <a:r>
              <a:rPr lang="ru-RU" sz="2500" b="0" dirty="0">
                <a:solidFill>
                  <a:schemeClr val="tx1"/>
                </a:solidFill>
              </a:rPr>
              <a:t> адресов домов в соответствии с ФИАС.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8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3002280" y="2178049"/>
            <a:ext cx="8854759" cy="125095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2500" dirty="0" err="1">
                <a:solidFill>
                  <a:schemeClr val="tx1"/>
                </a:solidFill>
              </a:rPr>
              <a:t>IDatica</a:t>
            </a:r>
            <a:r>
              <a:rPr lang="ru-RU" sz="2500" dirty="0">
                <a:solidFill>
                  <a:schemeClr val="tx1"/>
                </a:solidFill>
              </a:rPr>
              <a:t>: </a:t>
            </a:r>
            <a:r>
              <a:rPr lang="ru-RU" sz="2500" b="0" dirty="0">
                <a:solidFill>
                  <a:schemeClr val="tx1"/>
                </a:solidFill>
              </a:rPr>
              <a:t>Бесплатное расширение</a:t>
            </a:r>
            <a:r>
              <a:rPr lang="en-GB" sz="2500" b="0" dirty="0">
                <a:solidFill>
                  <a:schemeClr val="tx1"/>
                </a:solidFill>
              </a:rPr>
              <a:t> </a:t>
            </a:r>
            <a:r>
              <a:rPr lang="ru-RU" sz="2500" b="0" dirty="0">
                <a:solidFill>
                  <a:schemeClr val="tx1"/>
                </a:solidFill>
              </a:rPr>
              <a:t>для </a:t>
            </a:r>
            <a:r>
              <a:rPr lang="ru-RU" sz="2500" b="0" dirty="0" err="1">
                <a:solidFill>
                  <a:schemeClr val="tx1"/>
                </a:solidFill>
              </a:rPr>
              <a:t>парсинга</a:t>
            </a:r>
            <a:r>
              <a:rPr lang="en-GB" sz="2500" b="0" dirty="0">
                <a:solidFill>
                  <a:schemeClr val="tx1"/>
                </a:solidFill>
              </a:rPr>
              <a:t> </a:t>
            </a:r>
            <a:r>
              <a:rPr lang="ru-RU" sz="2500" b="0" dirty="0">
                <a:solidFill>
                  <a:schemeClr val="tx1"/>
                </a:solidFill>
              </a:rPr>
              <a:t>от </a:t>
            </a:r>
            <a:r>
              <a:rPr lang="ru-RU" sz="2500" b="0" dirty="0" err="1">
                <a:solidFill>
                  <a:schemeClr val="tx1"/>
                </a:solidFill>
              </a:rPr>
              <a:t>iDatica</a:t>
            </a:r>
            <a:r>
              <a:rPr lang="en-GB" sz="2500" b="0" dirty="0">
                <a:solidFill>
                  <a:schemeClr val="tx1"/>
                </a:solidFill>
              </a:rPr>
              <a:t>. </a:t>
            </a:r>
            <a:r>
              <a:rPr lang="ru-RU" sz="2500" b="0" dirty="0">
                <a:solidFill>
                  <a:schemeClr val="tx1"/>
                </a:solidFill>
              </a:rPr>
              <a:t>Извлечение атрибутивных сведений из электронных паспортов многоквартирных домов на основе </a:t>
            </a:r>
            <a:r>
              <a:rPr lang="en-GB" sz="2500" b="0" dirty="0">
                <a:solidFill>
                  <a:schemeClr val="tx1"/>
                </a:solidFill>
              </a:rPr>
              <a:t>GUID </a:t>
            </a:r>
            <a:r>
              <a:rPr lang="ru-RU" sz="2500" b="0" dirty="0">
                <a:solidFill>
                  <a:schemeClr val="tx1"/>
                </a:solidFill>
              </a:rPr>
              <a:t>домов ГИС.ЖКХ 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" y="1089025"/>
            <a:ext cx="4504599" cy="1089024"/>
          </a:xfrm>
          <a:prstGeom prst="rect">
            <a:avLst/>
          </a:prstGeom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178049"/>
            <a:ext cx="2667316" cy="20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15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5772150" y="0"/>
            <a:ext cx="6419850" cy="10890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chemeClr val="tx1"/>
                </a:solidFill>
                <a:latin typeface="+mn-lt"/>
              </a:rPr>
              <a:t>ДЗЗ: Проект </a:t>
            </a:r>
            <a:r>
              <a:rPr lang="en-GB" sz="3600" b="1" dirty="0">
                <a:solidFill>
                  <a:schemeClr val="tx1"/>
                </a:solidFill>
                <a:latin typeface="+mn-lt"/>
              </a:rPr>
              <a:t>Global Land Analysis &amp; Discovery (GLAD)</a:t>
            </a:r>
            <a:r>
              <a:rPr lang="ru-RU" sz="3600" b="1" dirty="0">
                <a:solidFill>
                  <a:schemeClr val="tx1"/>
                </a:solidFill>
                <a:latin typeface="+mn-lt"/>
              </a:rPr>
              <a:t>  </a:t>
            </a:r>
          </a:p>
        </p:txBody>
      </p:sp>
      <p:sp>
        <p:nvSpPr>
          <p:cNvPr id="5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5772150" y="1089025"/>
            <a:ext cx="6419849" cy="108902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Данные о городской застройке лаборатории кафедры географических наук университета </a:t>
            </a:r>
            <a:r>
              <a:rPr lang="ru-RU" sz="2500" b="0" dirty="0" err="1">
                <a:solidFill>
                  <a:schemeClr val="tx1"/>
                </a:solidFill>
              </a:rPr>
              <a:t>Мэрилэнда</a:t>
            </a:r>
            <a:r>
              <a:rPr lang="ru-RU" sz="2500" b="0" dirty="0">
                <a:solidFill>
                  <a:schemeClr val="tx1"/>
                </a:solidFill>
              </a:rPr>
              <a:t>, проекта </a:t>
            </a:r>
            <a:r>
              <a:rPr lang="ru-RU" sz="2500" b="0" dirty="0" err="1">
                <a:solidFill>
                  <a:schemeClr val="tx1"/>
                </a:solidFill>
              </a:rPr>
              <a:t>Global</a:t>
            </a:r>
            <a:r>
              <a:rPr lang="ru-RU" sz="2500" b="0" dirty="0">
                <a:solidFill>
                  <a:schemeClr val="tx1"/>
                </a:solidFill>
              </a:rPr>
              <a:t> </a:t>
            </a:r>
            <a:r>
              <a:rPr lang="ru-RU" sz="2500" b="0" dirty="0" err="1">
                <a:solidFill>
                  <a:schemeClr val="tx1"/>
                </a:solidFill>
              </a:rPr>
              <a:t>Land</a:t>
            </a:r>
            <a:r>
              <a:rPr lang="ru-RU" sz="2500" b="0" dirty="0">
                <a:solidFill>
                  <a:schemeClr val="tx1"/>
                </a:solidFill>
              </a:rPr>
              <a:t> </a:t>
            </a:r>
            <a:r>
              <a:rPr lang="ru-RU" sz="2500" b="0" dirty="0" err="1">
                <a:solidFill>
                  <a:schemeClr val="tx1"/>
                </a:solidFill>
              </a:rPr>
              <a:t>Analysis</a:t>
            </a:r>
            <a:r>
              <a:rPr lang="ru-RU" sz="2500" b="0" dirty="0">
                <a:solidFill>
                  <a:schemeClr val="tx1"/>
                </a:solidFill>
              </a:rPr>
              <a:t> </a:t>
            </a:r>
            <a:r>
              <a:rPr lang="ru-RU" sz="2500" b="0" dirty="0" err="1">
                <a:solidFill>
                  <a:schemeClr val="tx1"/>
                </a:solidFill>
              </a:rPr>
              <a:t>and</a:t>
            </a:r>
            <a:r>
              <a:rPr lang="ru-RU" sz="2500" b="0" dirty="0">
                <a:solidFill>
                  <a:schemeClr val="tx1"/>
                </a:solidFill>
              </a:rPr>
              <a:t> </a:t>
            </a:r>
            <a:r>
              <a:rPr lang="ru-RU" sz="2500" b="0" dirty="0" err="1">
                <a:solidFill>
                  <a:schemeClr val="tx1"/>
                </a:solidFill>
              </a:rPr>
              <a:t>Discovery</a:t>
            </a:r>
            <a:r>
              <a:rPr lang="ru-RU" sz="2500" b="0" dirty="0">
                <a:solidFill>
                  <a:schemeClr val="tx1"/>
                </a:solidFill>
              </a:rPr>
              <a:t> (GLAD)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Выбираются тематические данные на определённый год (например 2010, базовый)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Создаётся бинарный растр с делением территории на: городская/не городская застройка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Растр переводится в вектор с фильтрацией шумов (малых объектов) и создаётся векторный слой тела застройки на определённый год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E:\study\Магистратура\Диплом\ink\GLAD_raster_2010_new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5120640" cy="62754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0" y="6308725"/>
            <a:ext cx="7985760" cy="5601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/>
              <a:t>Данные набора GLAD, характеризующие тип земного покрытия и использованные для анализа извлечения данных о городской застройке</a:t>
            </a:r>
          </a:p>
        </p:txBody>
      </p:sp>
    </p:spTree>
    <p:extLst>
      <p:ext uri="{BB962C8B-B14F-4D97-AF65-F5344CB8AC3E}">
        <p14:creationId xmlns:p14="http://schemas.microsoft.com/office/powerpoint/2010/main" val="99939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063936"/>
            <a:ext cx="5772150" cy="794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/>
              <a:t>Полнота сведений о жилых домах реестра объектов жилищного фонда ГИС.ЖКХ (реестр ОЖФ) по типам домов, Санкт-Петербург и Ленинградская область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19850" y="6063936"/>
            <a:ext cx="5772150" cy="799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/>
              <a:t>Полнота сведений о многоквартирных жилых домах реестра объектов жилищного фонда ГИС.ЖКХ в сравнении с данными ФРТ (</a:t>
            </a:r>
            <a:r>
              <a:rPr lang="ru-RU" sz="1900" b="1" dirty="0" err="1"/>
              <a:t>бывш</a:t>
            </a:r>
            <a:r>
              <a:rPr lang="ru-RU" sz="1900" b="1" dirty="0"/>
              <a:t>. Реформа ЖКХ)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1898947"/>
              </p:ext>
            </p:extLst>
          </p:nvPr>
        </p:nvGraphicFramePr>
        <p:xfrm>
          <a:off x="0" y="44450"/>
          <a:ext cx="5772150" cy="601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89419525"/>
              </p:ext>
            </p:extLst>
          </p:nvPr>
        </p:nvGraphicFramePr>
        <p:xfrm>
          <a:off x="6419850" y="44450"/>
          <a:ext cx="5437188" cy="601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1881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4963" y="5835925"/>
            <a:ext cx="5437187" cy="10279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/>
              <a:t>Сравнение способов отображения распределения случаев атипичной пневмонии (SARS): а) с помощью картограммы, б) с помощью карты плотности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19850" y="5830026"/>
            <a:ext cx="5437188" cy="10279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/>
              <a:t>Полнота сведений о многоквартирных жилых домах реестра объектов жилищного фонда ГИС.ЖКХ в сравнении с данными ФРТ (</a:t>
            </a:r>
            <a:r>
              <a:rPr lang="ru-RU" sz="1900" b="1" dirty="0" err="1"/>
              <a:t>бывш</a:t>
            </a:r>
            <a:r>
              <a:rPr lang="ru-RU" sz="1900" b="1" dirty="0"/>
              <a:t>. Реформа ЖКХ)</a:t>
            </a:r>
          </a:p>
        </p:txBody>
      </p:sp>
      <p:pic>
        <p:nvPicPr>
          <p:cNvPr id="6" name="Рисунок 5" descr="C:\Users\HP\Desktop\gis\geokoder\Диплом\Куричевы_ласт\MAU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44450"/>
            <a:ext cx="5437187" cy="57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study\Магистратура\Диплом\ink\Васильевский_остров_ошибка_ареалов_итог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779193"/>
            <a:ext cx="5437188" cy="40508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132512" y="0"/>
            <a:ext cx="6059487" cy="10890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chemeClr val="tx1"/>
                </a:solidFill>
                <a:latin typeface="+mn-lt"/>
              </a:rPr>
              <a:t>Ошибка изменяемых площадных ареалов (</a:t>
            </a:r>
            <a:r>
              <a:rPr lang="en-GB" sz="3600" b="1" dirty="0">
                <a:solidFill>
                  <a:schemeClr val="tx1"/>
                </a:solidFill>
                <a:latin typeface="+mn-lt"/>
              </a:rPr>
              <a:t>MAUP)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37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1"/>
            <a:ext cx="12191999" cy="81511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chemeClr val="tx1"/>
                </a:solidFill>
                <a:latin typeface="+mn-lt"/>
              </a:rPr>
              <a:t>Зачем нужны данные о жилом фонде?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963" y="982280"/>
            <a:ext cx="5400675" cy="445635"/>
          </a:xfrm>
          <a:prstGeom prst="rect">
            <a:avLst/>
          </a:prstGeom>
          <a:solidFill>
            <a:schemeClr val="bg1"/>
          </a:solidFill>
          <a:ln w="28575">
            <a:solidFill>
              <a:srgbClr val="C55A1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Направления исследований</a:t>
            </a:r>
          </a:p>
        </p:txBody>
      </p:sp>
      <p:sp>
        <p:nvSpPr>
          <p:cNvPr id="10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1600200" y="5531894"/>
            <a:ext cx="4135438" cy="8148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Карты возраста зданий (</a:t>
            </a:r>
            <a:r>
              <a:rPr lang="en-GB" sz="2500" b="0" dirty="0">
                <a:solidFill>
                  <a:schemeClr val="tx1"/>
                </a:solidFill>
              </a:rPr>
              <a:t>How-old-is-this-house </a:t>
            </a:r>
            <a:r>
              <a:rPr lang="ru-RU" sz="2500" b="0" dirty="0">
                <a:solidFill>
                  <a:schemeClr val="tx1"/>
                </a:solidFill>
              </a:rPr>
              <a:t>и др.</a:t>
            </a:r>
            <a:r>
              <a:rPr lang="en-GB" sz="2500" b="0" dirty="0">
                <a:solidFill>
                  <a:schemeClr val="tx1"/>
                </a:solidFill>
              </a:rPr>
              <a:t>)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5493907"/>
            <a:ext cx="917763" cy="8148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56363" y="952933"/>
            <a:ext cx="5400675" cy="4456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Возможности использования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4513339"/>
            <a:ext cx="893322" cy="893322"/>
          </a:xfrm>
          <a:prstGeom prst="rect">
            <a:avLst/>
          </a:prstGeom>
        </p:spPr>
      </p:pic>
      <p:sp>
        <p:nvSpPr>
          <p:cNvPr id="28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1600200" y="4536086"/>
            <a:ext cx="4135438" cy="8148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Моделирование расселения (</a:t>
            </a:r>
            <a:r>
              <a:rPr lang="ru-RU" sz="2500" b="0" dirty="0" err="1">
                <a:solidFill>
                  <a:schemeClr val="tx1"/>
                </a:solidFill>
              </a:rPr>
              <a:t>дазиметрический</a:t>
            </a:r>
            <a:r>
              <a:rPr lang="ru-RU" sz="2500" b="0" dirty="0">
                <a:solidFill>
                  <a:schemeClr val="tx1"/>
                </a:solidFill>
              </a:rPr>
              <a:t> метод)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29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1600200" y="3544881"/>
            <a:ext cx="4135438" cy="8148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i="1" u="sng" dirty="0">
                <a:solidFill>
                  <a:schemeClr val="tx1"/>
                </a:solidFill>
              </a:rPr>
              <a:t>Рост городов, разрастание (</a:t>
            </a:r>
            <a:r>
              <a:rPr lang="en-GB" sz="2500" b="0" i="1" u="sng" dirty="0">
                <a:solidFill>
                  <a:schemeClr val="tx1"/>
                </a:solidFill>
              </a:rPr>
              <a:t>urban sprawl</a:t>
            </a:r>
            <a:r>
              <a:rPr lang="ru-RU" sz="2500" b="0" i="1" u="sng" dirty="0">
                <a:solidFill>
                  <a:schemeClr val="tx1"/>
                </a:solidFill>
              </a:rPr>
              <a:t>)</a:t>
            </a:r>
            <a:endParaRPr lang="ru-RU" sz="2400" b="0" i="1" u="sng" dirty="0">
              <a:solidFill>
                <a:schemeClr val="tx1"/>
              </a:solidFill>
            </a:endParaRPr>
          </a:p>
        </p:txBody>
      </p:sp>
      <p:sp>
        <p:nvSpPr>
          <p:cNvPr id="33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1600200" y="2549073"/>
            <a:ext cx="4221866" cy="8148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Энергетическое </a:t>
            </a:r>
            <a:r>
              <a:rPr lang="ru-RU" sz="2500" b="0" dirty="0" err="1">
                <a:solidFill>
                  <a:schemeClr val="tx1"/>
                </a:solidFill>
              </a:rPr>
              <a:t>модел</a:t>
            </a:r>
            <a:r>
              <a:rPr lang="ru-RU" sz="2500" b="0" dirty="0">
                <a:solidFill>
                  <a:schemeClr val="tx1"/>
                </a:solidFill>
              </a:rPr>
              <a:t>. (</a:t>
            </a:r>
            <a:r>
              <a:rPr lang="en-GB" sz="2500" b="0" dirty="0">
                <a:solidFill>
                  <a:schemeClr val="tx1"/>
                </a:solidFill>
              </a:rPr>
              <a:t>urban building energy model.)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36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1600200" y="1496434"/>
            <a:ext cx="4135438" cy="8148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Городская морфология (</a:t>
            </a:r>
            <a:r>
              <a:rPr lang="ru-RU" sz="2500" b="0" dirty="0" err="1">
                <a:solidFill>
                  <a:schemeClr val="tx1"/>
                </a:solidFill>
              </a:rPr>
              <a:t>морфотипы</a:t>
            </a:r>
            <a:r>
              <a:rPr lang="ru-RU" sz="2500" b="0" dirty="0">
                <a:solidFill>
                  <a:schemeClr val="tx1"/>
                </a:solidFill>
              </a:rPr>
              <a:t>, </a:t>
            </a:r>
            <a:r>
              <a:rPr lang="en-GB" sz="2500" b="0" dirty="0">
                <a:solidFill>
                  <a:schemeClr val="tx1"/>
                </a:solidFill>
              </a:rPr>
              <a:t>LAS </a:t>
            </a:r>
            <a:r>
              <a:rPr lang="ru-RU" sz="2500" b="0" dirty="0">
                <a:solidFill>
                  <a:schemeClr val="tx1"/>
                </a:solidFill>
              </a:rPr>
              <a:t>и др.)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25462" r="19799" b="21718"/>
          <a:stretch/>
        </p:blipFill>
        <p:spPr>
          <a:xfrm>
            <a:off x="317675" y="3560237"/>
            <a:ext cx="927898" cy="81251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7" y="2507599"/>
            <a:ext cx="927898" cy="9278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0" y="1471206"/>
            <a:ext cx="901863" cy="901863"/>
          </a:xfrm>
          <a:prstGeom prst="rect">
            <a:avLst/>
          </a:prstGeom>
        </p:spPr>
      </p:pic>
      <p:sp>
        <p:nvSpPr>
          <p:cNvPr id="50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456363" y="5531894"/>
            <a:ext cx="4135438" cy="8148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Визуализация результатов (</a:t>
            </a:r>
            <a:r>
              <a:rPr lang="ru-RU" sz="2500" b="0" dirty="0" err="1">
                <a:solidFill>
                  <a:schemeClr val="tx1"/>
                </a:solidFill>
              </a:rPr>
              <a:t>геоизображения</a:t>
            </a:r>
            <a:r>
              <a:rPr lang="en-GB" sz="2500" b="0" dirty="0">
                <a:solidFill>
                  <a:schemeClr val="tx1"/>
                </a:solidFill>
              </a:rPr>
              <a:t>)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51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456363" y="4536086"/>
            <a:ext cx="4135438" cy="8148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Пространственный анализ (кластерный, авто. </a:t>
            </a:r>
            <a:r>
              <a:rPr lang="ru-RU" sz="2500" b="0" dirty="0" err="1">
                <a:solidFill>
                  <a:schemeClr val="tx1"/>
                </a:solidFill>
              </a:rPr>
              <a:t>коррел</a:t>
            </a:r>
            <a:r>
              <a:rPr lang="ru-RU" sz="2500" b="0" dirty="0">
                <a:solidFill>
                  <a:schemeClr val="tx1"/>
                </a:solidFill>
              </a:rPr>
              <a:t>.)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52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456363" y="3544881"/>
            <a:ext cx="4135438" cy="8148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Количеств. характеристики (плотность застройки, </a:t>
            </a:r>
            <a:r>
              <a:rPr lang="en-GB" sz="2500" b="0" dirty="0">
                <a:solidFill>
                  <a:schemeClr val="tx1"/>
                </a:solidFill>
              </a:rPr>
              <a:t>LAS)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53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456363" y="2549073"/>
            <a:ext cx="4331242" cy="8148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Интеграция данных, синтез новых данных 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5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431921" y="1496434"/>
            <a:ext cx="4355684" cy="8148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Обработка данных (фильтрация, </a:t>
            </a:r>
            <a:r>
              <a:rPr lang="ru-RU" sz="2500" b="0" dirty="0" err="1">
                <a:solidFill>
                  <a:schemeClr val="tx1"/>
                </a:solidFill>
              </a:rPr>
              <a:t>геокодирование</a:t>
            </a:r>
            <a:r>
              <a:rPr lang="ru-RU" sz="2500" b="0" dirty="0">
                <a:solidFill>
                  <a:schemeClr val="tx1"/>
                </a:solidFill>
              </a:rPr>
              <a:t>)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86" y="1421824"/>
            <a:ext cx="927899" cy="94518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87" y="2546430"/>
            <a:ext cx="910610" cy="8890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05" y="3601712"/>
            <a:ext cx="1044991" cy="75798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240" y="4523679"/>
            <a:ext cx="917720" cy="82722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240" y="5493907"/>
            <a:ext cx="1005798" cy="852805"/>
          </a:xfrm>
          <a:prstGeom prst="rect">
            <a:avLst/>
          </a:prstGeom>
        </p:spPr>
      </p:pic>
      <p:sp>
        <p:nvSpPr>
          <p:cNvPr id="27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0" y="6308725"/>
            <a:ext cx="334963" cy="549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fld id="{3F62CE12-60FB-4530-A5D9-F4B344C52246}" type="slidenum">
              <a:rPr lang="ru-RU" sz="2400" smtClean="0">
                <a:solidFill>
                  <a:schemeClr val="tx1"/>
                </a:solidFill>
              </a:rPr>
              <a:t>2</a:t>
            </a:fld>
            <a:endParaRPr lang="ru-RU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4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334962" y="44450"/>
            <a:ext cx="11522075" cy="9001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chemeClr val="tx1"/>
                </a:solidFill>
                <a:latin typeface="+mn-lt"/>
              </a:rPr>
              <a:t>Какие источники данных о жилом фонде существуют?</a:t>
            </a:r>
          </a:p>
        </p:txBody>
      </p:sp>
      <p:sp>
        <p:nvSpPr>
          <p:cNvPr id="3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334963" y="735836"/>
            <a:ext cx="11385089" cy="444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Концептуально 2 вида данных: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0" y="6308725"/>
            <a:ext cx="334963" cy="549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fld id="{3F62CE12-60FB-4530-A5D9-F4B344C52246}" type="slidenum">
              <a:rPr lang="ru-RU" sz="2400" smtClean="0">
                <a:solidFill>
                  <a:schemeClr val="tx1"/>
                </a:solidFill>
              </a:rPr>
              <a:t>3</a:t>
            </a:fld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C11277-D8A1-542E-2509-1BF812979DB7}"/>
              </a:ext>
            </a:extLst>
          </p:cNvPr>
          <p:cNvSpPr/>
          <p:nvPr/>
        </p:nvSpPr>
        <p:spPr>
          <a:xfrm>
            <a:off x="2087472" y="1280971"/>
            <a:ext cx="3648166" cy="71558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Реестры объектов жилого фонда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E5EBC7-A23D-7DCA-6AD8-851EA95F2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14" y="1290984"/>
            <a:ext cx="1448524" cy="1809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681A6C-017F-E9C5-4B4D-541C242FA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4" y="1249932"/>
            <a:ext cx="1600516" cy="18509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B796D8-9D26-23C5-D8B7-42EF680F80CB}"/>
              </a:ext>
            </a:extLst>
          </p:cNvPr>
          <p:cNvSpPr/>
          <p:nvPr/>
        </p:nvSpPr>
        <p:spPr>
          <a:xfrm>
            <a:off x="6456363" y="1280971"/>
            <a:ext cx="3796497" cy="71558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Данные дистанционного зондирования (ДДЗ)</a:t>
            </a:r>
          </a:p>
        </p:txBody>
      </p:sp>
      <p:sp>
        <p:nvSpPr>
          <p:cNvPr id="7" name="Подзаголовок 3">
            <a:extLst>
              <a:ext uri="{FF2B5EF4-FFF2-40B4-BE49-F238E27FC236}">
                <a16:creationId xmlns:a16="http://schemas.microsoft.com/office/drawing/2014/main" id="{09514F42-BC56-6062-A5D2-89555249606A}"/>
              </a:ext>
            </a:extLst>
          </p:cNvPr>
          <p:cNvSpPr txBox="1">
            <a:spLocks/>
          </p:cNvSpPr>
          <p:nvPr/>
        </p:nvSpPr>
        <p:spPr>
          <a:xfrm>
            <a:off x="2087472" y="2153882"/>
            <a:ext cx="3648165" cy="897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b="1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Атрибутивные таблицы или уже пространств. данные по дома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8" name="Подзаголовок 3">
            <a:extLst>
              <a:ext uri="{FF2B5EF4-FFF2-40B4-BE49-F238E27FC236}">
                <a16:creationId xmlns:a16="http://schemas.microsoft.com/office/drawing/2014/main" id="{E1F3FF94-61CF-916E-6326-C2107869B4D3}"/>
              </a:ext>
            </a:extLst>
          </p:cNvPr>
          <p:cNvSpPr txBox="1">
            <a:spLocks/>
          </p:cNvSpPr>
          <p:nvPr/>
        </p:nvSpPr>
        <p:spPr>
          <a:xfrm>
            <a:off x="6456363" y="2153882"/>
            <a:ext cx="3648165" cy="897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b="1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Сетка ячеек с бинарным или не бинарным разделением застройки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9" name="Подзаголовок 3">
            <a:extLst>
              <a:ext uri="{FF2B5EF4-FFF2-40B4-BE49-F238E27FC236}">
                <a16:creationId xmlns:a16="http://schemas.microsoft.com/office/drawing/2014/main" id="{94C6FEBE-5E95-8FAD-45EA-72D2A76E6BB2}"/>
              </a:ext>
            </a:extLst>
          </p:cNvPr>
          <p:cNvSpPr txBox="1">
            <a:spLocks/>
          </p:cNvSpPr>
          <p:nvPr/>
        </p:nvSpPr>
        <p:spPr>
          <a:xfrm>
            <a:off x="6454321" y="3572473"/>
            <a:ext cx="5737677" cy="814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b="1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dirty="0">
                <a:solidFill>
                  <a:schemeClr val="tx1"/>
                </a:solidFill>
              </a:rPr>
              <a:t>Создаваемые исследователями наборы данных для </a:t>
            </a:r>
            <a:r>
              <a:rPr lang="ru-RU" sz="2500" b="0" dirty="0" err="1">
                <a:solidFill>
                  <a:schemeClr val="tx1"/>
                </a:solidFill>
              </a:rPr>
              <a:t>конкрет</a:t>
            </a:r>
            <a:r>
              <a:rPr lang="ru-RU" sz="2500" b="0" dirty="0">
                <a:solidFill>
                  <a:schemeClr val="tx1"/>
                </a:solidFill>
              </a:rPr>
              <a:t>. городов</a:t>
            </a:r>
          </a:p>
          <a:p>
            <a:pPr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dirty="0">
                <a:solidFill>
                  <a:schemeClr val="tx1"/>
                </a:solidFill>
              </a:rPr>
              <a:t>Готовые наборы данных общемирового охвата: </a:t>
            </a:r>
            <a:r>
              <a:rPr lang="en-GB" sz="2500" b="0" dirty="0">
                <a:solidFill>
                  <a:schemeClr val="tx1"/>
                </a:solidFill>
              </a:rPr>
              <a:t>GHSL, </a:t>
            </a:r>
            <a:r>
              <a:rPr lang="en-GB" sz="2500" b="0" i="1" u="sng" dirty="0">
                <a:solidFill>
                  <a:schemeClr val="tx1"/>
                </a:solidFill>
              </a:rPr>
              <a:t>GLAD</a:t>
            </a:r>
            <a:r>
              <a:rPr lang="en-GB" sz="2500" b="0" dirty="0">
                <a:solidFill>
                  <a:schemeClr val="tx1"/>
                </a:solidFill>
              </a:rPr>
              <a:t> </a:t>
            </a:r>
            <a:r>
              <a:rPr lang="ru-RU" sz="2500" b="0" dirty="0">
                <a:solidFill>
                  <a:schemeClr val="tx1"/>
                </a:solidFill>
              </a:rPr>
              <a:t>и др.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3">
            <a:extLst>
              <a:ext uri="{FF2B5EF4-FFF2-40B4-BE49-F238E27FC236}">
                <a16:creationId xmlns:a16="http://schemas.microsoft.com/office/drawing/2014/main" id="{03EFB087-448A-EB98-8544-9361DC8FFCB0}"/>
              </a:ext>
            </a:extLst>
          </p:cNvPr>
          <p:cNvSpPr txBox="1">
            <a:spLocks/>
          </p:cNvSpPr>
          <p:nvPr/>
        </p:nvSpPr>
        <p:spPr>
          <a:xfrm>
            <a:off x="696477" y="3572473"/>
            <a:ext cx="5276060" cy="1602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b="1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Открытые данные Реформы ЖКХ (только МКД и дома до 2020 г.)*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i="1" u="sng" dirty="0">
                <a:solidFill>
                  <a:schemeClr val="tx1"/>
                </a:solidFill>
              </a:rPr>
              <a:t>Реестр объектов жилищного фонда ГИС.ЖКК (все дома в эксплуатации)*</a:t>
            </a:r>
            <a:endParaRPr lang="ru-RU" sz="2400" b="0" i="1" u="sng" dirty="0">
              <a:solidFill>
                <a:schemeClr val="tx1"/>
              </a:solidFill>
            </a:endParaRPr>
          </a:p>
        </p:txBody>
      </p:sp>
      <p:sp>
        <p:nvSpPr>
          <p:cNvPr id="11" name="Плюс 10">
            <a:extLst>
              <a:ext uri="{FF2B5EF4-FFF2-40B4-BE49-F238E27FC236}">
                <a16:creationId xmlns:a16="http://schemas.microsoft.com/office/drawing/2014/main" id="{9B0FF514-CCF3-3DEA-A8E5-9F55E85637DC}"/>
              </a:ext>
            </a:extLst>
          </p:cNvPr>
          <p:cNvSpPr/>
          <p:nvPr/>
        </p:nvSpPr>
        <p:spPr>
          <a:xfrm>
            <a:off x="272508" y="4533625"/>
            <a:ext cx="423969" cy="423969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2">
            <a:extLst>
              <a:ext uri="{FF2B5EF4-FFF2-40B4-BE49-F238E27FC236}">
                <a16:creationId xmlns:a16="http://schemas.microsoft.com/office/drawing/2014/main" id="{FD3BBD3B-F3BB-589B-5FA3-57A8E1AA1954}"/>
              </a:ext>
            </a:extLst>
          </p:cNvPr>
          <p:cNvSpPr/>
          <p:nvPr/>
        </p:nvSpPr>
        <p:spPr>
          <a:xfrm>
            <a:off x="272508" y="3732827"/>
            <a:ext cx="423969" cy="499331"/>
          </a:xfrm>
          <a:prstGeom prst="mathMinus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3">
            <a:extLst>
              <a:ext uri="{FF2B5EF4-FFF2-40B4-BE49-F238E27FC236}">
                <a16:creationId xmlns:a16="http://schemas.microsoft.com/office/drawing/2014/main" id="{DEE1251C-B38D-F235-2785-16121E194A0C}"/>
              </a:ext>
            </a:extLst>
          </p:cNvPr>
          <p:cNvSpPr txBox="1">
            <a:spLocks/>
          </p:cNvSpPr>
          <p:nvPr/>
        </p:nvSpPr>
        <p:spPr>
          <a:xfrm>
            <a:off x="6132513" y="6364761"/>
            <a:ext cx="5737068" cy="444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b="1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b="0" dirty="0">
                <a:solidFill>
                  <a:schemeClr val="tx1"/>
                </a:solidFill>
              </a:rPr>
              <a:t>* В России. В других странах (особенно ОЭСР) другие источники данных</a:t>
            </a:r>
          </a:p>
        </p:txBody>
      </p:sp>
      <p:sp>
        <p:nvSpPr>
          <p:cNvPr id="15" name="Подзаголовок 3">
            <a:extLst>
              <a:ext uri="{FF2B5EF4-FFF2-40B4-BE49-F238E27FC236}">
                <a16:creationId xmlns:a16="http://schemas.microsoft.com/office/drawing/2014/main" id="{98B5E90E-5815-8B24-2E19-CCB79D02ABF9}"/>
              </a:ext>
            </a:extLst>
          </p:cNvPr>
          <p:cNvSpPr txBox="1">
            <a:spLocks/>
          </p:cNvSpPr>
          <p:nvPr/>
        </p:nvSpPr>
        <p:spPr>
          <a:xfrm>
            <a:off x="272508" y="5112051"/>
            <a:ext cx="4949601" cy="1182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b="1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500" b="0">
                <a:solidFill>
                  <a:schemeClr val="tx1"/>
                </a:solidFill>
              </a:rPr>
              <a:t>Разделение жилые/нежилые дома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b="0">
                <a:solidFill>
                  <a:schemeClr val="tx1"/>
                </a:solidFill>
              </a:rPr>
              <a:t>Более полная характеристика домов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16" name="Двойная стрелка влево/вправо 15">
            <a:extLst>
              <a:ext uri="{FF2B5EF4-FFF2-40B4-BE49-F238E27FC236}">
                <a16:creationId xmlns:a16="http://schemas.microsoft.com/office/drawing/2014/main" id="{1380436F-2BA5-17AF-D467-86C44065E57F}"/>
              </a:ext>
            </a:extLst>
          </p:cNvPr>
          <p:cNvSpPr/>
          <p:nvPr/>
        </p:nvSpPr>
        <p:spPr>
          <a:xfrm>
            <a:off x="5222110" y="5453143"/>
            <a:ext cx="1747777" cy="673572"/>
          </a:xfrm>
          <a:prstGeom prst="leftRight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3">
            <a:extLst>
              <a:ext uri="{FF2B5EF4-FFF2-40B4-BE49-F238E27FC236}">
                <a16:creationId xmlns:a16="http://schemas.microsoft.com/office/drawing/2014/main" id="{B4ADB06E-C233-36D6-C71C-FADB4752E59C}"/>
              </a:ext>
            </a:extLst>
          </p:cNvPr>
          <p:cNvSpPr txBox="1">
            <a:spLocks/>
          </p:cNvSpPr>
          <p:nvPr/>
        </p:nvSpPr>
        <p:spPr>
          <a:xfrm>
            <a:off x="7057926" y="5354625"/>
            <a:ext cx="4861566" cy="444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b="1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Состояние территории в конкретный момент времени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0" y="44450"/>
            <a:ext cx="12192000" cy="88011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chemeClr val="tx1"/>
                </a:solidFill>
                <a:latin typeface="+mn-lt"/>
              </a:rPr>
              <a:t>Что такое государственная информационная система ЖКХ?</a:t>
            </a:r>
          </a:p>
        </p:txBody>
      </p:sp>
      <p:sp>
        <p:nvSpPr>
          <p:cNvPr id="3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413094" y="5768975"/>
            <a:ext cx="5437188" cy="71920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Наиболее полная панель сведений об объекте жилищного фонда в ГИС.ЖКХ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0" y="6308725"/>
            <a:ext cx="334963" cy="549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fld id="{3F62CE12-60FB-4530-A5D9-F4B344C52246}" type="slidenum">
              <a:rPr lang="ru-RU" sz="2400" smtClean="0">
                <a:solidFill>
                  <a:schemeClr val="tx1"/>
                </a:solidFill>
              </a:rPr>
              <a:t>4</a:t>
            </a:fld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518E97-BCA7-8BE1-AE8C-66CE0BFDB5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0700" y="1268484"/>
            <a:ext cx="5501208" cy="43482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81D6D7-828D-571C-850F-96D69373E3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44"/>
          <a:stretch/>
        </p:blipFill>
        <p:spPr>
          <a:xfrm>
            <a:off x="6456363" y="2684206"/>
            <a:ext cx="5429049" cy="3283975"/>
          </a:xfrm>
          <a:prstGeom prst="rect">
            <a:avLst/>
          </a:prstGeom>
        </p:spPr>
      </p:pic>
      <p:sp>
        <p:nvSpPr>
          <p:cNvPr id="6" name="Подзаголовок 3">
            <a:extLst>
              <a:ext uri="{FF2B5EF4-FFF2-40B4-BE49-F238E27FC236}">
                <a16:creationId xmlns:a16="http://schemas.microsoft.com/office/drawing/2014/main" id="{C5F5C4C1-D451-7561-CCEB-0C56C1C77FC7}"/>
              </a:ext>
            </a:extLst>
          </p:cNvPr>
          <p:cNvSpPr txBox="1">
            <a:spLocks/>
          </p:cNvSpPr>
          <p:nvPr/>
        </p:nvSpPr>
        <p:spPr>
          <a:xfrm>
            <a:off x="6423570" y="5968181"/>
            <a:ext cx="5437188" cy="520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b="1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Панель составления запросов сведений </a:t>
            </a:r>
          </a:p>
        </p:txBody>
      </p:sp>
      <p:sp>
        <p:nvSpPr>
          <p:cNvPr id="7" name="Подзаголовок 3">
            <a:extLst>
              <a:ext uri="{FF2B5EF4-FFF2-40B4-BE49-F238E27FC236}">
                <a16:creationId xmlns:a16="http://schemas.microsoft.com/office/drawing/2014/main" id="{CD147FA0-DA3F-5D94-33D9-B94B10E825A3}"/>
              </a:ext>
            </a:extLst>
          </p:cNvPr>
          <p:cNvSpPr txBox="1">
            <a:spLocks/>
          </p:cNvSpPr>
          <p:nvPr/>
        </p:nvSpPr>
        <p:spPr>
          <a:xfrm>
            <a:off x="6243484" y="1089025"/>
            <a:ext cx="5609135" cy="1044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b="1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solidFill>
                  <a:schemeClr val="tx1"/>
                </a:solidFill>
              </a:rPr>
              <a:t>Государственная информационная система (ГИС) ЖКХ - единая федеральная  информационная система …, используемая для работы с информацией о ЖКХ России. Позволяет работать с данными о жилых домах. + </a:t>
            </a:r>
            <a:r>
              <a:rPr lang="ru-RU" sz="1800" b="0" i="1" dirty="0">
                <a:solidFill>
                  <a:schemeClr val="tx1"/>
                </a:solidFill>
              </a:rPr>
              <a:t>Обновляется после 2020 и есть данные о ИЖС.</a:t>
            </a:r>
            <a:endParaRPr lang="ru-RU" sz="1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0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5772149" y="188913"/>
            <a:ext cx="6084889" cy="9001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500" b="1" dirty="0">
                <a:solidFill>
                  <a:schemeClr val="tx1"/>
                </a:solidFill>
                <a:latin typeface="+mn-lt"/>
              </a:rPr>
              <a:t>Получение и обработка исходных данных: ГИС.ЖКХ</a:t>
            </a:r>
          </a:p>
        </p:txBody>
      </p:sp>
      <p:sp>
        <p:nvSpPr>
          <p:cNvPr id="3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711402" y="1089025"/>
            <a:ext cx="5145637" cy="230346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dirty="0">
                <a:solidFill>
                  <a:schemeClr val="tx1"/>
                </a:solidFill>
              </a:rPr>
              <a:t>Данные из ГИС.ЖКХ извлекаются с помощью </a:t>
            </a:r>
            <a:r>
              <a:rPr lang="ru-RU" sz="2500" b="0" dirty="0" err="1">
                <a:solidFill>
                  <a:schemeClr val="tx1"/>
                </a:solidFill>
              </a:rPr>
              <a:t>парсера</a:t>
            </a:r>
            <a:r>
              <a:rPr lang="ru-RU" sz="2500" b="0" dirty="0">
                <a:solidFill>
                  <a:schemeClr val="tx1"/>
                </a:solidFill>
              </a:rPr>
              <a:t>, по ссылкам содержащим </a:t>
            </a:r>
            <a:r>
              <a:rPr lang="en-GB" sz="2500" b="0" dirty="0">
                <a:solidFill>
                  <a:schemeClr val="tx1"/>
                </a:solidFill>
              </a:rPr>
              <a:t>ID </a:t>
            </a:r>
            <a:r>
              <a:rPr lang="ru-RU" sz="2500" b="0" dirty="0">
                <a:solidFill>
                  <a:schemeClr val="tx1"/>
                </a:solidFill>
              </a:rPr>
              <a:t>(</a:t>
            </a:r>
            <a:r>
              <a:rPr lang="en-GB" sz="2500" b="0" dirty="0">
                <a:solidFill>
                  <a:schemeClr val="tx1"/>
                </a:solidFill>
              </a:rPr>
              <a:t>GUID) </a:t>
            </a:r>
            <a:r>
              <a:rPr lang="ru-RU" sz="2500" b="0" dirty="0">
                <a:solidFill>
                  <a:schemeClr val="tx1"/>
                </a:solidFill>
              </a:rPr>
              <a:t>домов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dirty="0">
                <a:solidFill>
                  <a:schemeClr val="tx1"/>
                </a:solidFill>
              </a:rPr>
              <a:t>Также возможно использование </a:t>
            </a:r>
            <a:r>
              <a:rPr lang="en-US" sz="2500" b="0" dirty="0">
                <a:solidFill>
                  <a:schemeClr val="tx1"/>
                </a:solidFill>
              </a:rPr>
              <a:t>API </a:t>
            </a:r>
            <a:r>
              <a:rPr lang="ru-RU" sz="2500" b="0" dirty="0">
                <a:solidFill>
                  <a:schemeClr val="tx1"/>
                </a:solidFill>
              </a:rPr>
              <a:t>ГИС.ЖКХ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dirty="0">
                <a:solidFill>
                  <a:schemeClr val="tx1"/>
                </a:solidFill>
              </a:rPr>
              <a:t>Угловые координаты присваиваются за счёт </a:t>
            </a:r>
            <a:r>
              <a:rPr lang="ru-RU" sz="2500" b="0" dirty="0" err="1">
                <a:solidFill>
                  <a:schemeClr val="tx1"/>
                </a:solidFill>
              </a:rPr>
              <a:t>геокодирования</a:t>
            </a:r>
            <a:r>
              <a:rPr lang="ru-RU" sz="2500" b="0" dirty="0">
                <a:solidFill>
                  <a:schemeClr val="tx1"/>
                </a:solidFill>
              </a:rPr>
              <a:t>  и сохраняются виде точечного векторного слоя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dirty="0">
                <a:solidFill>
                  <a:schemeClr val="tx1"/>
                </a:solidFill>
              </a:rPr>
              <a:t>Оценка корректности пространственной привязки и полноты полученных данных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dirty="0">
                <a:solidFill>
                  <a:schemeClr val="tx1"/>
                </a:solidFill>
              </a:rPr>
              <a:t>Агрегирование по сетке ячеек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963" y="5713560"/>
            <a:ext cx="4870083" cy="603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/>
              <a:t>Алгоритм получения данных об объектах жилого фонда в ГИС.ЖКХ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75" y="1108027"/>
            <a:ext cx="1153627" cy="1334132"/>
          </a:xfrm>
          <a:prstGeom prst="rect">
            <a:avLst/>
          </a:prstGeom>
        </p:spPr>
      </p:pic>
      <p:sp>
        <p:nvSpPr>
          <p:cNvPr id="15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0" y="6308725"/>
            <a:ext cx="334963" cy="549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fld id="{3F62CE12-60FB-4530-A5D9-F4B344C52246}" type="slidenum">
              <a:rPr lang="ru-RU" sz="2400" smtClean="0">
                <a:solidFill>
                  <a:schemeClr val="tx1"/>
                </a:solidFill>
              </a:rPr>
              <a:t>5</a:t>
            </a:fld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C:\Users\HP\AppData\Local\Packages\Microsoft.Windows.Photos_8wekyb3d8bbwe\TempState\ShareServiceTempFolder\diagram_gis_zkh_last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9"/>
          <a:stretch/>
        </p:blipFill>
        <p:spPr bwMode="auto">
          <a:xfrm>
            <a:off x="358727" y="1"/>
            <a:ext cx="4846320" cy="564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D33E8F-E5D5-4E6D-30D5-B50BF0419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99" y="3081710"/>
            <a:ext cx="1334132" cy="13341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2F4835-04F8-772A-AD74-5A76918C4E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99" y="4974593"/>
            <a:ext cx="1334132" cy="13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8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5772149" y="188913"/>
            <a:ext cx="6084889" cy="9001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500" b="1" dirty="0">
                <a:solidFill>
                  <a:schemeClr val="tx1"/>
                </a:solidFill>
                <a:latin typeface="+mn-lt"/>
              </a:rPr>
              <a:t>Получение и обработка исходных данных: ДЗЗ</a:t>
            </a:r>
          </a:p>
        </p:txBody>
      </p:sp>
      <p:sp>
        <p:nvSpPr>
          <p:cNvPr id="3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655019" y="1089025"/>
            <a:ext cx="5536981" cy="230346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Выбираются тематические данные на определённый год (например 2010, базовый)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Создаётся бинарный растр с делением территории на: городская/не городская застройка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Растр переводится в вектор с фильтрацией шумов (малых объектов) и создаётся векторный слой тела застройки на определённый год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Территория разбивается на гексагоны. На основе пространственного соединения делятся на застроенные/незастроенные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963" y="5713560"/>
            <a:ext cx="4870083" cy="603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/>
              <a:t>Алгоритм получения данных об объектах жилого фонда в ГИС.ЖКХ</a:t>
            </a:r>
          </a:p>
        </p:txBody>
      </p:sp>
      <p:sp>
        <p:nvSpPr>
          <p:cNvPr id="15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0" y="6308725"/>
            <a:ext cx="334963" cy="549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fld id="{3F62CE12-60FB-4530-A5D9-F4B344C52246}" type="slidenum">
              <a:rPr lang="ru-RU" sz="2400" smtClean="0">
                <a:solidFill>
                  <a:schemeClr val="tx1"/>
                </a:solidFill>
              </a:rPr>
              <a:t>6</a:t>
            </a:fld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E:\study\Диплом\Поступление_в_МГУ\diagram_glad_dat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9987"/>
            <a:ext cx="5536981" cy="501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E5C32-9DEB-B7D6-D52D-8250C69F1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74" y="3890827"/>
            <a:ext cx="1301634" cy="13016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B8799A-7C3E-9184-3D44-7CBF328480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8" y="2327388"/>
            <a:ext cx="1301634" cy="13016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7421AB-FFAC-EA60-4D3B-D785FA101F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8" y="1059918"/>
            <a:ext cx="1301634" cy="13016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A1A2F8-0BA0-3E5E-44A8-92C30148C0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56" y="5368413"/>
            <a:ext cx="1100543" cy="11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34963" y="6492897"/>
            <a:ext cx="2834958" cy="3651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rgbClr val="C55A11"/>
                </a:solidFill>
                <a:latin typeface="+mn-lt"/>
              </a:rPr>
              <a:t>Параграф 3.2</a:t>
            </a:r>
          </a:p>
        </p:txBody>
      </p:sp>
      <p:pic>
        <p:nvPicPr>
          <p:cNvPr id="15" name="Рисунок 14" descr="mKd_CLas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232"/>
            <a:ext cx="6096000" cy="56153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21920" y="4191000"/>
            <a:ext cx="1356360" cy="0"/>
          </a:xfrm>
          <a:prstGeom prst="line">
            <a:avLst/>
          </a:prstGeom>
          <a:ln w="57150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23161" y="4191000"/>
            <a:ext cx="1402079" cy="0"/>
          </a:xfrm>
          <a:prstGeom prst="line">
            <a:avLst/>
          </a:prstGeom>
          <a:ln w="57150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34962" y="5677518"/>
            <a:ext cx="5437188" cy="566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/>
              <a:t>Алгоритм классификации прироста жилой застройки многоквартирных домов (МКД)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772149" y="188913"/>
            <a:ext cx="6297931" cy="9001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500" b="1" dirty="0">
                <a:solidFill>
                  <a:schemeClr val="tx1"/>
                </a:solidFill>
                <a:latin typeface="+mn-lt"/>
              </a:rPr>
              <a:t>Обработка исходных данных: классификация прироста МКД</a:t>
            </a:r>
          </a:p>
        </p:txBody>
      </p:sp>
      <p:sp>
        <p:nvSpPr>
          <p:cNvPr id="25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096000" y="1089024"/>
            <a:ext cx="5761039" cy="230346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На основе ДЗЗ, в создаваемой сетке </a:t>
            </a:r>
            <a:r>
              <a:rPr lang="ru-RU" sz="2500" b="0" dirty="0" err="1">
                <a:solidFill>
                  <a:schemeClr val="tx1"/>
                </a:solidFill>
              </a:rPr>
              <a:t>гексагонов</a:t>
            </a:r>
            <a:r>
              <a:rPr lang="ru-RU" sz="2500" b="0" dirty="0">
                <a:solidFill>
                  <a:schemeClr val="tx1"/>
                </a:solidFill>
              </a:rPr>
              <a:t> происходит разделение на: уплотнение застройки/новое освоение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На основе данных о домах возможна классификация сетки </a:t>
            </a:r>
            <a:r>
              <a:rPr lang="ru-RU" sz="2500" b="0" dirty="0" err="1">
                <a:solidFill>
                  <a:schemeClr val="tx1"/>
                </a:solidFill>
              </a:rPr>
              <a:t>гексагонов</a:t>
            </a:r>
            <a:r>
              <a:rPr lang="ru-RU" sz="2500" b="0" dirty="0">
                <a:solidFill>
                  <a:schemeClr val="tx1"/>
                </a:solidFill>
              </a:rPr>
              <a:t> по приросту жилого фонда МКД: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i="1" u="sng" dirty="0">
                <a:solidFill>
                  <a:schemeClr val="tx1"/>
                </a:solidFill>
              </a:rPr>
              <a:t>Прирост за счёт уплотнения </a:t>
            </a:r>
            <a:r>
              <a:rPr lang="ru-RU" sz="2500" b="0" dirty="0">
                <a:solidFill>
                  <a:schemeClr val="tx1"/>
                </a:solidFill>
              </a:rPr>
              <a:t>застройки, т.е. строительство там, где уже была застройка в базовый год (например 2010 год)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i="1" u="sng" dirty="0">
                <a:solidFill>
                  <a:schemeClr val="tx1"/>
                </a:solidFill>
              </a:rPr>
              <a:t>Прирост за счёт нового освоения</a:t>
            </a:r>
            <a:r>
              <a:rPr lang="ru-RU" sz="2500" b="0" dirty="0">
                <a:solidFill>
                  <a:schemeClr val="tx1"/>
                </a:solidFill>
              </a:rPr>
              <a:t>, т.е. строительство там, где застройки в базовый год не было (например 2010 год)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i="1" u="sng" dirty="0">
                <a:solidFill>
                  <a:schemeClr val="tx1"/>
                </a:solidFill>
              </a:rPr>
              <a:t>Схожая схема для ИЖС</a:t>
            </a:r>
          </a:p>
        </p:txBody>
      </p:sp>
      <p:sp>
        <p:nvSpPr>
          <p:cNvPr id="26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0" y="6308725"/>
            <a:ext cx="334963" cy="549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fld id="{3F62CE12-60FB-4530-A5D9-F4B344C52246}" type="slidenum">
              <a:rPr lang="ru-RU" sz="2400" smtClean="0">
                <a:solidFill>
                  <a:schemeClr val="tx1"/>
                </a:solidFill>
              </a:rPr>
              <a:t>7</a:t>
            </a:fld>
            <a:endParaRPr lang="ru-RU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4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23161" y="4191000"/>
            <a:ext cx="140207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34962" y="5677518"/>
            <a:ext cx="5437188" cy="799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/>
              <a:t>Классификация прироста жилой многоквартирной застройки Санкт-Петербургской агломерации, за 2010-2020 гг.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772149" y="188913"/>
            <a:ext cx="6308091" cy="9001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500" b="1" dirty="0">
                <a:solidFill>
                  <a:schemeClr val="tx1"/>
                </a:solidFill>
                <a:latin typeface="+mn-lt"/>
              </a:rPr>
              <a:t>Обработка исходных данных: классификация прироста МКД</a:t>
            </a:r>
          </a:p>
        </p:txBody>
      </p:sp>
      <p:pic>
        <p:nvPicPr>
          <p:cNvPr id="9" name="Рисунок 8" descr="E:\study\Магистратура\Диплом\ink\Expansion_typogy_MKD_19_05_after_ink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" y="44450"/>
            <a:ext cx="5212397" cy="562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096000" y="1089024"/>
            <a:ext cx="5761039" cy="230346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На основе ДЗЗ, в создаваемой сетке </a:t>
            </a:r>
            <a:r>
              <a:rPr lang="ru-RU" sz="2500" b="0" dirty="0" err="1">
                <a:solidFill>
                  <a:schemeClr val="tx1"/>
                </a:solidFill>
              </a:rPr>
              <a:t>гексагонов</a:t>
            </a:r>
            <a:r>
              <a:rPr lang="ru-RU" sz="2500" b="0" dirty="0">
                <a:solidFill>
                  <a:schemeClr val="tx1"/>
                </a:solidFill>
              </a:rPr>
              <a:t> происходит разделение на: уплотнение застройки/новое освоение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dirty="0">
                <a:solidFill>
                  <a:schemeClr val="tx1"/>
                </a:solidFill>
              </a:rPr>
              <a:t>На основе данных о домах возможна классификация сетки </a:t>
            </a:r>
            <a:r>
              <a:rPr lang="ru-RU" sz="2500" b="0" dirty="0" err="1">
                <a:solidFill>
                  <a:schemeClr val="tx1"/>
                </a:solidFill>
              </a:rPr>
              <a:t>гексагонов</a:t>
            </a:r>
            <a:r>
              <a:rPr lang="ru-RU" sz="2500" b="0" dirty="0">
                <a:solidFill>
                  <a:schemeClr val="tx1"/>
                </a:solidFill>
              </a:rPr>
              <a:t> по приросту жилого фонда МКД: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i="1" u="sng" dirty="0">
                <a:solidFill>
                  <a:schemeClr val="tx1"/>
                </a:solidFill>
              </a:rPr>
              <a:t>Прирост за счёт уплотнения </a:t>
            </a:r>
            <a:r>
              <a:rPr lang="ru-RU" sz="2500" b="0" dirty="0">
                <a:solidFill>
                  <a:schemeClr val="tx1"/>
                </a:solidFill>
              </a:rPr>
              <a:t>застройки, т.е. строительство там, где уже была застройка в базовый год (например 2010 год)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b="0" i="1" u="sng" dirty="0">
                <a:solidFill>
                  <a:schemeClr val="tx1"/>
                </a:solidFill>
              </a:rPr>
              <a:t>Прирост за счёт нового освоения</a:t>
            </a:r>
            <a:r>
              <a:rPr lang="ru-RU" sz="2500" b="0" dirty="0">
                <a:solidFill>
                  <a:schemeClr val="tx1"/>
                </a:solidFill>
              </a:rPr>
              <a:t>, т.е. строительство там, где застройки в базовый год не было (например 2010 год)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500" b="0" i="1" u="sng" dirty="0">
                <a:solidFill>
                  <a:schemeClr val="tx1"/>
                </a:solidFill>
              </a:rPr>
              <a:t>Схожая схема для ИЖС</a:t>
            </a:r>
          </a:p>
        </p:txBody>
      </p:sp>
      <p:sp>
        <p:nvSpPr>
          <p:cNvPr id="12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0" y="6308725"/>
            <a:ext cx="334963" cy="549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fld id="{3F62CE12-60FB-4530-A5D9-F4B344C52246}" type="slidenum">
              <a:rPr lang="ru-RU" sz="2400" smtClean="0">
                <a:solidFill>
                  <a:schemeClr val="tx1"/>
                </a:solidFill>
              </a:rPr>
              <a:t>8</a:t>
            </a:fld>
            <a:endParaRPr lang="ru-RU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6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9" y="1928210"/>
            <a:ext cx="5502632" cy="1690549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334963" y="44450"/>
            <a:ext cx="11522076" cy="104457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500" b="1" dirty="0">
                <a:solidFill>
                  <a:schemeClr val="tx1"/>
                </a:solidFill>
                <a:latin typeface="+mn-lt"/>
              </a:rPr>
              <a:t>Оценка качества данных: по данным на ЛО и СПб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19849" y="4937760"/>
            <a:ext cx="5437189" cy="566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/>
              <a:t>Полнота сведений о многоквартирных жилых домах (МКД: ГИС.ЖКХ и реформа ЖКХ (ФРТ))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350203" y="1089026"/>
            <a:ext cx="4506835" cy="63309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accent1"/>
                </a:solidFill>
                <a:latin typeface="+mn-lt"/>
              </a:rPr>
              <a:t>Полнота атрибутивной информации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1042670"/>
            <a:ext cx="930352" cy="714451"/>
          </a:xfrm>
          <a:prstGeom prst="rect">
            <a:avLst/>
          </a:prstGeom>
        </p:spPr>
      </p:pic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210008926"/>
              </p:ext>
            </p:extLst>
          </p:nvPr>
        </p:nvGraphicFramePr>
        <p:xfrm>
          <a:off x="6419850" y="1757121"/>
          <a:ext cx="5437188" cy="318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94320" y="1905000"/>
            <a:ext cx="914400" cy="26517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845040" y="1905000"/>
            <a:ext cx="777240" cy="26517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51039" y="1905000"/>
            <a:ext cx="777240" cy="26517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784840" y="4591761"/>
            <a:ext cx="797958" cy="2596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334963" y="5503812"/>
            <a:ext cx="5437188" cy="80491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Неверная пространственная привязка 0,2 % МКД и 2,3 % ИЖС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111171" y="1089026"/>
            <a:ext cx="4660980" cy="63309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b="1" dirty="0">
                <a:latin typeface="+mn-lt"/>
              </a:rPr>
              <a:t>Корректность пространственной привязки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089025"/>
            <a:ext cx="776207" cy="776207"/>
          </a:xfrm>
          <a:prstGeom prst="rect">
            <a:avLst/>
          </a:prstGeom>
        </p:spPr>
      </p:pic>
      <p:sp>
        <p:nvSpPr>
          <p:cNvPr id="37" name="Стрелка вправо 36"/>
          <p:cNvSpPr/>
          <p:nvPr/>
        </p:nvSpPr>
        <p:spPr>
          <a:xfrm rot="2015695">
            <a:off x="4174033" y="3823294"/>
            <a:ext cx="757860" cy="249982"/>
          </a:xfrm>
          <a:prstGeom prst="rightArrow">
            <a:avLst/>
          </a:prstGeom>
          <a:solidFill>
            <a:srgbClr val="C55A1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4207153" y="4137110"/>
            <a:ext cx="1888847" cy="5662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2400" b="0" dirty="0">
                <a:solidFill>
                  <a:schemeClr val="tx1"/>
                </a:solidFill>
              </a:rPr>
              <a:t>23 %</a:t>
            </a:r>
            <a:r>
              <a:rPr lang="ru-RU" sz="2400" b="0" dirty="0">
                <a:solidFill>
                  <a:schemeClr val="tx1"/>
                </a:solidFill>
              </a:rPr>
              <a:t> ошибок по МКД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39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1926989" y="4137110"/>
            <a:ext cx="2051405" cy="52564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>
                <a:solidFill>
                  <a:schemeClr val="tx1"/>
                </a:solidFill>
              </a:rPr>
              <a:t>100 </a:t>
            </a:r>
            <a:r>
              <a:rPr lang="en-GB" sz="2400" b="0" dirty="0">
                <a:solidFill>
                  <a:schemeClr val="tx1"/>
                </a:solidFill>
              </a:rPr>
              <a:t>%</a:t>
            </a:r>
            <a:r>
              <a:rPr lang="ru-RU" sz="2400" b="0" dirty="0">
                <a:solidFill>
                  <a:schemeClr val="tx1"/>
                </a:solidFill>
              </a:rPr>
              <a:t> ошибок по ИЖС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8100000">
            <a:off x="2559299" y="3833291"/>
            <a:ext cx="650759" cy="22602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5400000">
            <a:off x="636294" y="3858302"/>
            <a:ext cx="535692" cy="291327"/>
          </a:xfrm>
          <a:prstGeom prst="rightArrow">
            <a:avLst/>
          </a:prstGeom>
          <a:solidFill>
            <a:srgbClr val="C55A1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38142" y="4137110"/>
            <a:ext cx="1888847" cy="5662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>
                <a:solidFill>
                  <a:schemeClr val="tx1"/>
                </a:solidFill>
              </a:rPr>
              <a:t>77</a:t>
            </a:r>
            <a:r>
              <a:rPr lang="en-GB" sz="2400" b="0" dirty="0">
                <a:solidFill>
                  <a:schemeClr val="tx1"/>
                </a:solidFill>
              </a:rPr>
              <a:t> %</a:t>
            </a:r>
            <a:r>
              <a:rPr lang="ru-RU" sz="2400" b="0" dirty="0">
                <a:solidFill>
                  <a:schemeClr val="tx1"/>
                </a:solidFill>
              </a:rPr>
              <a:t> ошибок по МКД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29034" y="2973396"/>
            <a:ext cx="2583601" cy="604193"/>
          </a:xfrm>
          <a:prstGeom prst="rect">
            <a:avLst/>
          </a:prstGeom>
          <a:noFill/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13212" y="2973396"/>
            <a:ext cx="1314496" cy="604193"/>
          </a:xfrm>
          <a:prstGeom prst="rect">
            <a:avLst/>
          </a:prstGeom>
          <a:noFill/>
          <a:ln w="28575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34962" y="4937760"/>
            <a:ext cx="5437188" cy="5601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/>
              <a:t>Распределение ошибок в рамках схемы прямого </a:t>
            </a:r>
            <a:r>
              <a:rPr lang="ru-RU" sz="1900" b="1" dirty="0" err="1"/>
              <a:t>геокодирования</a:t>
            </a:r>
            <a:r>
              <a:rPr lang="ru-RU" sz="1900" b="1" dirty="0"/>
              <a:t> на основе </a:t>
            </a:r>
            <a:r>
              <a:rPr lang="ru-RU" sz="1900" b="1" dirty="0" err="1"/>
              <a:t>Яндекс.Геокодера</a:t>
            </a:r>
            <a:endParaRPr lang="ru-RU" sz="1900" b="1" dirty="0"/>
          </a:p>
        </p:txBody>
      </p:sp>
      <p:sp>
        <p:nvSpPr>
          <p:cNvPr id="46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6419849" y="5503812"/>
            <a:ext cx="5437188" cy="80491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tx1"/>
                </a:solidFill>
              </a:rPr>
              <a:t>Сведения по ключевым атрибутам (год, площадь, этажность) отсутствуют у менее 0,5 % МКД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47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0" y="6308725"/>
            <a:ext cx="334963" cy="549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fld id="{3F62CE12-60FB-4530-A5D9-F4B344C52246}" type="slidenum">
              <a:rPr lang="ru-RU" sz="2400" smtClean="0">
                <a:solidFill>
                  <a:schemeClr val="tx1"/>
                </a:solidFill>
              </a:rPr>
              <a:t>9</a:t>
            </a:fld>
            <a:endParaRPr lang="ru-RU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7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1549</Words>
  <Application>Microsoft Office PowerPoint</Application>
  <PresentationFormat>Широкоэкранный</PresentationFormat>
  <Paragraphs>158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Создание набора данных для исследования пространственно-временной динамики жилищного строительства на основе данных ГИС.ЖКХ: принципы, инструменты,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Печа-куча            (не гачимучи         )</dc:title>
  <dc:creator>HP</dc:creator>
  <cp:lastModifiedBy>Logvinov Ilya</cp:lastModifiedBy>
  <cp:revision>176</cp:revision>
  <dcterms:created xsi:type="dcterms:W3CDTF">2023-02-26T16:31:05Z</dcterms:created>
  <dcterms:modified xsi:type="dcterms:W3CDTF">2024-10-01T10:41:29Z</dcterms:modified>
</cp:coreProperties>
</file>