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71" r:id="rId4"/>
    <p:sldId id="268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3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DB8A3-8DC6-40C8-B6F8-EC560CE0F5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299099-931E-4346-9F33-8407C0C42FD5}">
      <dgm:prSet phldrT="[Текст]"/>
      <dgm:spPr>
        <a:xfrm>
          <a:off x="0" y="67480"/>
          <a:ext cx="6096000" cy="1263599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Предприятия по добыче и переработке полезных ископаемых (</a:t>
          </a:r>
          <a:r>
            <a:rPr lang="ru-RU" dirty="0" err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Казцинк</a:t>
          </a:r>
          <a:r>
            <a:rPr lang="ru-RU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УМЗ и ТМК)</a:t>
          </a:r>
        </a:p>
      </dgm:t>
    </dgm:pt>
    <dgm:pt modelId="{B13AC383-5888-480F-82AD-4902A5321819}" type="parTrans" cxnId="{9EA2BBC2-27CD-41C2-891D-F86556BD85D6}">
      <dgm:prSet/>
      <dgm:spPr/>
      <dgm:t>
        <a:bodyPr/>
        <a:lstStyle/>
        <a:p>
          <a:endParaRPr lang="ru-RU"/>
        </a:p>
      </dgm:t>
    </dgm:pt>
    <dgm:pt modelId="{C6C97B61-6114-4A8B-89E5-4800566470BE}" type="sibTrans" cxnId="{9EA2BBC2-27CD-41C2-891D-F86556BD85D6}">
      <dgm:prSet/>
      <dgm:spPr/>
      <dgm:t>
        <a:bodyPr/>
        <a:lstStyle/>
        <a:p>
          <a:endParaRPr lang="ru-RU"/>
        </a:p>
      </dgm:t>
    </dgm:pt>
    <dgm:pt modelId="{E4A3B5A1-A0A4-41E0-9E5C-06C94C4E39E0}">
      <dgm:prSet phldrT="[Текст]"/>
      <dgm:spPr>
        <a:xfrm>
          <a:off x="0" y="1400200"/>
          <a:ext cx="6096000" cy="1263599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Times New Roman"/>
            </a:rPr>
            <a:t>Отходы </a:t>
          </a:r>
          <a:r>
            <a:rPr lang="ru-RU" dirty="0" err="1">
              <a:solidFill>
                <a:srgbClr val="000000"/>
              </a:solidFill>
              <a:latin typeface="Times New Roman"/>
              <a:ea typeface="+mn-ea"/>
              <a:cs typeface="Times New Roman"/>
            </a:rPr>
            <a:t>образававшиеся</a:t>
          </a: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Times New Roman"/>
            </a:rPr>
            <a:t> при добыче</a:t>
          </a:r>
        </a:p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Times New Roman"/>
            </a:rPr>
            <a:t>полезных ископаемых</a:t>
          </a:r>
          <a:endParaRPr lang="ru-RU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C0AD4E-A1D8-4EC7-894B-94DDDEB3C6B7}" type="parTrans" cxnId="{F65B709E-ECE2-41BE-A515-E8C616FD279D}">
      <dgm:prSet/>
      <dgm:spPr/>
      <dgm:t>
        <a:bodyPr/>
        <a:lstStyle/>
        <a:p>
          <a:endParaRPr lang="ru-RU"/>
        </a:p>
      </dgm:t>
    </dgm:pt>
    <dgm:pt modelId="{E7AC830A-6AB0-4860-89EA-2628BC57D5E4}" type="sibTrans" cxnId="{F65B709E-ECE2-41BE-A515-E8C616FD279D}">
      <dgm:prSet/>
      <dgm:spPr/>
      <dgm:t>
        <a:bodyPr/>
        <a:lstStyle/>
        <a:p>
          <a:endParaRPr lang="ru-RU"/>
        </a:p>
      </dgm:t>
    </dgm:pt>
    <dgm:pt modelId="{BF424F7C-ED6E-4AF2-A4EC-A7A935AFC20C}">
      <dgm:prSet/>
      <dgm:spPr>
        <a:xfrm>
          <a:off x="0" y="2732920"/>
          <a:ext cx="6096000" cy="1263599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Увеличение количества небольших производственных объектов в городе</a:t>
          </a:r>
          <a:endParaRPr lang="ru-RU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10D377-4B04-4A72-8AAE-F6D1BDA6769D}" type="parTrans" cxnId="{2774D59D-D4EC-4310-9F31-C049E8CDD8DF}">
      <dgm:prSet/>
      <dgm:spPr/>
      <dgm:t>
        <a:bodyPr/>
        <a:lstStyle/>
        <a:p>
          <a:endParaRPr lang="ru-RU"/>
        </a:p>
      </dgm:t>
    </dgm:pt>
    <dgm:pt modelId="{0C0284C2-4BDB-4C2B-A94D-19CA36ABAA9A}" type="sibTrans" cxnId="{2774D59D-D4EC-4310-9F31-C049E8CDD8DF}">
      <dgm:prSet/>
      <dgm:spPr/>
      <dgm:t>
        <a:bodyPr/>
        <a:lstStyle/>
        <a:p>
          <a:endParaRPr lang="ru-RU"/>
        </a:p>
      </dgm:t>
    </dgm:pt>
    <dgm:pt modelId="{73D27B29-5EE5-4423-9374-DBC697EF3D48}">
      <dgm:prSet phldrT="[Текст]"/>
      <dgm:spPr>
        <a:xfrm>
          <a:off x="0" y="67480"/>
          <a:ext cx="6096000" cy="1263599"/>
        </a:xfr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Предприятия по добыче и переработке полезных ископаемых (</a:t>
          </a:r>
          <a:r>
            <a:rPr lang="ru-RU" dirty="0" err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Казцинк</a:t>
          </a:r>
          <a:r>
            <a:rPr lang="ru-RU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УМЗ и ТМК)</a:t>
          </a:r>
        </a:p>
      </dgm:t>
    </dgm:pt>
    <dgm:pt modelId="{2F0FB4D8-1D76-4FE8-BCA5-56EE1B461889}" type="parTrans" cxnId="{E884680C-AA6E-4686-86CE-8CB82E50169F}">
      <dgm:prSet/>
      <dgm:spPr/>
      <dgm:t>
        <a:bodyPr/>
        <a:lstStyle/>
        <a:p>
          <a:endParaRPr lang="ru-RU"/>
        </a:p>
      </dgm:t>
    </dgm:pt>
    <dgm:pt modelId="{6B70E6E0-740A-4DB5-A150-97AFE5AC4C1F}" type="sibTrans" cxnId="{E884680C-AA6E-4686-86CE-8CB82E50169F}">
      <dgm:prSet/>
      <dgm:spPr/>
      <dgm:t>
        <a:bodyPr/>
        <a:lstStyle/>
        <a:p>
          <a:endParaRPr lang="ru-RU"/>
        </a:p>
      </dgm:t>
    </dgm:pt>
    <dgm:pt modelId="{69042D04-6683-4612-BBE1-6CCD72D674BD}">
      <dgm:prSet/>
      <dgm:spPr>
        <a:xfrm>
          <a:off x="0" y="2732920"/>
          <a:ext cx="6096000" cy="1263599"/>
        </a:xfr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Бензиновые и дизельные автомобили</a:t>
          </a:r>
          <a:endParaRPr lang="ru-RU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CBC0B3-9DB8-49D1-B829-1F298096D99E}" type="parTrans" cxnId="{D1FD0E6D-EB56-45A0-A4A4-ABDBD317FC70}">
      <dgm:prSet/>
      <dgm:spPr/>
      <dgm:t>
        <a:bodyPr/>
        <a:lstStyle/>
        <a:p>
          <a:endParaRPr lang="ru-RU"/>
        </a:p>
      </dgm:t>
    </dgm:pt>
    <dgm:pt modelId="{AEB1C96D-7C4B-49E5-964C-DCE48B9242AC}" type="sibTrans" cxnId="{D1FD0E6D-EB56-45A0-A4A4-ABDBD317FC70}">
      <dgm:prSet/>
      <dgm:spPr/>
      <dgm:t>
        <a:bodyPr/>
        <a:lstStyle/>
        <a:p>
          <a:endParaRPr lang="ru-RU"/>
        </a:p>
      </dgm:t>
    </dgm:pt>
    <dgm:pt modelId="{68D3D90E-7CC9-42D8-B9D1-F2A4DD2E1EC4}">
      <dgm:prSet/>
      <dgm:spPr>
        <a:xfrm>
          <a:off x="0" y="2732920"/>
          <a:ext cx="6096000" cy="1263599"/>
        </a:xfr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Выбросов промышленных предприятий</a:t>
          </a:r>
          <a:endParaRPr lang="ru-RU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730746-B41B-4CC5-BC62-DD5CB9D9474F}" type="parTrans" cxnId="{6C65F9D9-151F-4BA0-BA7B-A4B7955DE52E}">
      <dgm:prSet/>
      <dgm:spPr/>
      <dgm:t>
        <a:bodyPr/>
        <a:lstStyle/>
        <a:p>
          <a:endParaRPr lang="ru-RU"/>
        </a:p>
      </dgm:t>
    </dgm:pt>
    <dgm:pt modelId="{80DD83A5-C1DF-490B-B87C-58A11264A0E4}" type="sibTrans" cxnId="{6C65F9D9-151F-4BA0-BA7B-A4B7955DE52E}">
      <dgm:prSet/>
      <dgm:spPr/>
      <dgm:t>
        <a:bodyPr/>
        <a:lstStyle/>
        <a:p>
          <a:endParaRPr lang="ru-RU"/>
        </a:p>
      </dgm:t>
    </dgm:pt>
    <dgm:pt modelId="{65662896-96C9-46E6-A6A0-BEB4410F5E7A}">
      <dgm:prSet/>
      <dgm:spPr>
        <a:xfrm>
          <a:off x="0" y="2732920"/>
          <a:ext cx="6096000" cy="1263599"/>
        </a:xfrm>
      </dgm:spPr>
      <dgm:t>
        <a:bodyPr/>
        <a:lstStyle/>
        <a:p>
          <a:pPr algn="ctr">
            <a:buNone/>
          </a:pPr>
          <a:r>
            <a:rPr lang="ru-RU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Сточные воды с добавлением рудных остатков, вымытых из открытых месторождений</a:t>
          </a:r>
          <a:endParaRPr lang="ru-RU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3F61487-91EB-4AA5-909D-C5B8EC88B707}" type="parTrans" cxnId="{D6D03B6E-F050-48B5-AEDE-CDE5E082B619}">
      <dgm:prSet/>
      <dgm:spPr/>
      <dgm:t>
        <a:bodyPr/>
        <a:lstStyle/>
        <a:p>
          <a:endParaRPr lang="ru-RU"/>
        </a:p>
      </dgm:t>
    </dgm:pt>
    <dgm:pt modelId="{A860DBDD-644F-4BFA-A627-29E2B35A7363}" type="sibTrans" cxnId="{D6D03B6E-F050-48B5-AEDE-CDE5E082B619}">
      <dgm:prSet/>
      <dgm:spPr/>
      <dgm:t>
        <a:bodyPr/>
        <a:lstStyle/>
        <a:p>
          <a:endParaRPr lang="ru-RU"/>
        </a:p>
      </dgm:t>
    </dgm:pt>
    <dgm:pt modelId="{78BB0439-6179-44AC-BC00-991C76163EBD}" type="pres">
      <dgm:prSet presAssocID="{990DB8A3-8DC6-40C8-B6F8-EC560CE0F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0381F-AF8D-411D-AE68-8AB6F320C053}" type="pres">
      <dgm:prSet presAssocID="{19299099-931E-4346-9F33-8407C0C42FD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816C-377B-4C15-BED6-2402883817AB}" type="pres">
      <dgm:prSet presAssocID="{C6C97B61-6114-4A8B-89E5-4800566470BE}" presName="spacer" presStyleCnt="0"/>
      <dgm:spPr/>
    </dgm:pt>
    <dgm:pt modelId="{B7973CA3-4468-4EC0-B821-2DB5C76FBCA3}" type="pres">
      <dgm:prSet presAssocID="{73D27B29-5EE5-4423-9374-DBC697EF3D48}" presName="parentText" presStyleLbl="node1" presStyleIdx="1" presStyleCnt="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9C3DF-02F3-4E85-96AD-0A8F3EE3961A}" type="pres">
      <dgm:prSet presAssocID="{6B70E6E0-740A-4DB5-A150-97AFE5AC4C1F}" presName="spacer" presStyleCnt="0"/>
      <dgm:spPr/>
    </dgm:pt>
    <dgm:pt modelId="{3D321132-895C-45E8-9EC2-AFE6B503A781}" type="pres">
      <dgm:prSet presAssocID="{E4A3B5A1-A0A4-41E0-9E5C-06C94C4E39E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CCFB-2F06-4585-ABE9-A7173C8802A6}" type="pres">
      <dgm:prSet presAssocID="{E7AC830A-6AB0-4860-89EA-2628BC57D5E4}" presName="spacer" presStyleCnt="0"/>
      <dgm:spPr/>
    </dgm:pt>
    <dgm:pt modelId="{FA4340A8-9687-478A-996F-00C2143790BD}" type="pres">
      <dgm:prSet presAssocID="{BF424F7C-ED6E-4AF2-A4EC-A7A935AFC20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EA506-2FA2-4A22-886A-4708CEF8948E}" type="pres">
      <dgm:prSet presAssocID="{0C0284C2-4BDB-4C2B-A94D-19CA36ABAA9A}" presName="spacer" presStyleCnt="0"/>
      <dgm:spPr/>
    </dgm:pt>
    <dgm:pt modelId="{118323E8-F91D-4848-A3D0-A12E5F6E778A}" type="pres">
      <dgm:prSet presAssocID="{69042D04-6683-4612-BBE1-6CCD72D674BD}" presName="parentText" presStyleLbl="node1" presStyleIdx="4" presStyleCnt="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597BD1-CFBF-467C-BB5D-C0F98E9FD309}" type="pres">
      <dgm:prSet presAssocID="{AEB1C96D-7C4B-49E5-964C-DCE48B9242AC}" presName="spacer" presStyleCnt="0"/>
      <dgm:spPr/>
    </dgm:pt>
    <dgm:pt modelId="{ECE1C4BF-A908-46E0-B8BC-C77B1936F6B7}" type="pres">
      <dgm:prSet presAssocID="{68D3D90E-7CC9-42D8-B9D1-F2A4DD2E1EC4}" presName="parentText" presStyleLbl="node1" presStyleIdx="5" presStyleCnt="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14E8F35-603C-46BF-A2EB-A5358015EA84}" type="pres">
      <dgm:prSet presAssocID="{80DD83A5-C1DF-490B-B87C-58A11264A0E4}" presName="spacer" presStyleCnt="0"/>
      <dgm:spPr/>
    </dgm:pt>
    <dgm:pt modelId="{703358A0-86DF-4570-87DA-FC074A261297}" type="pres">
      <dgm:prSet presAssocID="{65662896-96C9-46E6-A6A0-BEB4410F5E7A}" presName="parentText" presStyleLbl="node1" presStyleIdx="6" presStyleCnt="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449894C-FB9F-4C59-B484-782BDC4BBEE6}" type="presOf" srcId="{65662896-96C9-46E6-A6A0-BEB4410F5E7A}" destId="{703358A0-86DF-4570-87DA-FC074A261297}" srcOrd="0" destOrd="0" presId="urn:microsoft.com/office/officeart/2005/8/layout/vList2"/>
    <dgm:cxn modelId="{E884680C-AA6E-4686-86CE-8CB82E50169F}" srcId="{990DB8A3-8DC6-40C8-B6F8-EC560CE0F5DA}" destId="{73D27B29-5EE5-4423-9374-DBC697EF3D48}" srcOrd="1" destOrd="0" parTransId="{2F0FB4D8-1D76-4FE8-BCA5-56EE1B461889}" sibTransId="{6B70E6E0-740A-4DB5-A150-97AFE5AC4C1F}"/>
    <dgm:cxn modelId="{9EA2BBC2-27CD-41C2-891D-F86556BD85D6}" srcId="{990DB8A3-8DC6-40C8-B6F8-EC560CE0F5DA}" destId="{19299099-931E-4346-9F33-8407C0C42FD5}" srcOrd="0" destOrd="0" parTransId="{B13AC383-5888-480F-82AD-4902A5321819}" sibTransId="{C6C97B61-6114-4A8B-89E5-4800566470BE}"/>
    <dgm:cxn modelId="{0C9778D0-5A74-4657-A25B-6116F097A213}" type="presOf" srcId="{19299099-931E-4346-9F33-8407C0C42FD5}" destId="{9F00381F-AF8D-411D-AE68-8AB6F320C053}" srcOrd="0" destOrd="0" presId="urn:microsoft.com/office/officeart/2005/8/layout/vList2"/>
    <dgm:cxn modelId="{F65B709E-ECE2-41BE-A515-E8C616FD279D}" srcId="{990DB8A3-8DC6-40C8-B6F8-EC560CE0F5DA}" destId="{E4A3B5A1-A0A4-41E0-9E5C-06C94C4E39E0}" srcOrd="2" destOrd="0" parTransId="{C1C0AD4E-A1D8-4EC7-894B-94DDDEB3C6B7}" sibTransId="{E7AC830A-6AB0-4860-89EA-2628BC57D5E4}"/>
    <dgm:cxn modelId="{BF9CF667-F503-424D-90D2-2F84E2F4672C}" type="presOf" srcId="{68D3D90E-7CC9-42D8-B9D1-F2A4DD2E1EC4}" destId="{ECE1C4BF-A908-46E0-B8BC-C77B1936F6B7}" srcOrd="0" destOrd="0" presId="urn:microsoft.com/office/officeart/2005/8/layout/vList2"/>
    <dgm:cxn modelId="{D6D03B6E-F050-48B5-AEDE-CDE5E082B619}" srcId="{990DB8A3-8DC6-40C8-B6F8-EC560CE0F5DA}" destId="{65662896-96C9-46E6-A6A0-BEB4410F5E7A}" srcOrd="6" destOrd="0" parTransId="{C3F61487-91EB-4AA5-909D-C5B8EC88B707}" sibTransId="{A860DBDD-644F-4BFA-A627-29E2B35A7363}"/>
    <dgm:cxn modelId="{F26F8A34-BF1D-465B-A1B5-24A9E2EE823C}" type="presOf" srcId="{69042D04-6683-4612-BBE1-6CCD72D674BD}" destId="{118323E8-F91D-4848-A3D0-A12E5F6E778A}" srcOrd="0" destOrd="0" presId="urn:microsoft.com/office/officeart/2005/8/layout/vList2"/>
    <dgm:cxn modelId="{D1FD0E6D-EB56-45A0-A4A4-ABDBD317FC70}" srcId="{990DB8A3-8DC6-40C8-B6F8-EC560CE0F5DA}" destId="{69042D04-6683-4612-BBE1-6CCD72D674BD}" srcOrd="4" destOrd="0" parTransId="{05CBC0B3-9DB8-49D1-B829-1F298096D99E}" sibTransId="{AEB1C96D-7C4B-49E5-964C-DCE48B9242AC}"/>
    <dgm:cxn modelId="{2774D59D-D4EC-4310-9F31-C049E8CDD8DF}" srcId="{990DB8A3-8DC6-40C8-B6F8-EC560CE0F5DA}" destId="{BF424F7C-ED6E-4AF2-A4EC-A7A935AFC20C}" srcOrd="3" destOrd="0" parTransId="{5E10D377-4B04-4A72-8AAE-F6D1BDA6769D}" sibTransId="{0C0284C2-4BDB-4C2B-A94D-19CA36ABAA9A}"/>
    <dgm:cxn modelId="{6C65F9D9-151F-4BA0-BA7B-A4B7955DE52E}" srcId="{990DB8A3-8DC6-40C8-B6F8-EC560CE0F5DA}" destId="{68D3D90E-7CC9-42D8-B9D1-F2A4DD2E1EC4}" srcOrd="5" destOrd="0" parTransId="{DB730746-B41B-4CC5-BC62-DD5CB9D9474F}" sibTransId="{80DD83A5-C1DF-490B-B87C-58A11264A0E4}"/>
    <dgm:cxn modelId="{00CA5192-40AC-47D8-96B7-E9042F1B7884}" type="presOf" srcId="{BF424F7C-ED6E-4AF2-A4EC-A7A935AFC20C}" destId="{FA4340A8-9687-478A-996F-00C2143790BD}" srcOrd="0" destOrd="0" presId="urn:microsoft.com/office/officeart/2005/8/layout/vList2"/>
    <dgm:cxn modelId="{9F3263E5-C1B4-4A7C-81E1-01327BDB21EB}" type="presOf" srcId="{990DB8A3-8DC6-40C8-B6F8-EC560CE0F5DA}" destId="{78BB0439-6179-44AC-BC00-991C76163EBD}" srcOrd="0" destOrd="0" presId="urn:microsoft.com/office/officeart/2005/8/layout/vList2"/>
    <dgm:cxn modelId="{D2EF27C9-686B-4B01-9C26-A19FDE1CEB18}" type="presOf" srcId="{E4A3B5A1-A0A4-41E0-9E5C-06C94C4E39E0}" destId="{3D321132-895C-45E8-9EC2-AFE6B503A781}" srcOrd="0" destOrd="0" presId="urn:microsoft.com/office/officeart/2005/8/layout/vList2"/>
    <dgm:cxn modelId="{88B5A9C3-536A-473D-A8E1-069BC87669D1}" type="presOf" srcId="{73D27B29-5EE5-4423-9374-DBC697EF3D48}" destId="{B7973CA3-4468-4EC0-B821-2DB5C76FBCA3}" srcOrd="0" destOrd="0" presId="urn:microsoft.com/office/officeart/2005/8/layout/vList2"/>
    <dgm:cxn modelId="{578CDBAE-EC82-4305-B571-EAF8864776E4}" type="presParOf" srcId="{78BB0439-6179-44AC-BC00-991C76163EBD}" destId="{9F00381F-AF8D-411D-AE68-8AB6F320C053}" srcOrd="0" destOrd="0" presId="urn:microsoft.com/office/officeart/2005/8/layout/vList2"/>
    <dgm:cxn modelId="{17BA16FA-3B33-4634-BA72-5C250CFCB6D1}" type="presParOf" srcId="{78BB0439-6179-44AC-BC00-991C76163EBD}" destId="{2A6F816C-377B-4C15-BED6-2402883817AB}" srcOrd="1" destOrd="0" presId="urn:microsoft.com/office/officeart/2005/8/layout/vList2"/>
    <dgm:cxn modelId="{A338D9A7-03AE-4AD2-AA1C-F69C2548EDEE}" type="presParOf" srcId="{78BB0439-6179-44AC-BC00-991C76163EBD}" destId="{B7973CA3-4468-4EC0-B821-2DB5C76FBCA3}" srcOrd="2" destOrd="0" presId="urn:microsoft.com/office/officeart/2005/8/layout/vList2"/>
    <dgm:cxn modelId="{5E3EE09A-440E-4DED-803C-28B5DA02B4DF}" type="presParOf" srcId="{78BB0439-6179-44AC-BC00-991C76163EBD}" destId="{6D19C3DF-02F3-4E85-96AD-0A8F3EE3961A}" srcOrd="3" destOrd="0" presId="urn:microsoft.com/office/officeart/2005/8/layout/vList2"/>
    <dgm:cxn modelId="{F01492B5-3102-4613-B478-22F06CBDD3A4}" type="presParOf" srcId="{78BB0439-6179-44AC-BC00-991C76163EBD}" destId="{3D321132-895C-45E8-9EC2-AFE6B503A781}" srcOrd="4" destOrd="0" presId="urn:microsoft.com/office/officeart/2005/8/layout/vList2"/>
    <dgm:cxn modelId="{3B16F6E4-8FCC-41B9-9E3F-AD120048AF82}" type="presParOf" srcId="{78BB0439-6179-44AC-BC00-991C76163EBD}" destId="{D171CCFB-2F06-4585-ABE9-A7173C8802A6}" srcOrd="5" destOrd="0" presId="urn:microsoft.com/office/officeart/2005/8/layout/vList2"/>
    <dgm:cxn modelId="{1AE2CB85-25C7-41BB-BEAA-7C290D8DE519}" type="presParOf" srcId="{78BB0439-6179-44AC-BC00-991C76163EBD}" destId="{FA4340A8-9687-478A-996F-00C2143790BD}" srcOrd="6" destOrd="0" presId="urn:microsoft.com/office/officeart/2005/8/layout/vList2"/>
    <dgm:cxn modelId="{DCFDA6EB-F47F-4274-879C-325DD22B218A}" type="presParOf" srcId="{78BB0439-6179-44AC-BC00-991C76163EBD}" destId="{982EA506-2FA2-4A22-886A-4708CEF8948E}" srcOrd="7" destOrd="0" presId="urn:microsoft.com/office/officeart/2005/8/layout/vList2"/>
    <dgm:cxn modelId="{FA263F04-0DD9-473E-9746-BDF2695A5C0B}" type="presParOf" srcId="{78BB0439-6179-44AC-BC00-991C76163EBD}" destId="{118323E8-F91D-4848-A3D0-A12E5F6E778A}" srcOrd="8" destOrd="0" presId="urn:microsoft.com/office/officeart/2005/8/layout/vList2"/>
    <dgm:cxn modelId="{336236DC-49F8-4405-85F2-93D318E8DC3A}" type="presParOf" srcId="{78BB0439-6179-44AC-BC00-991C76163EBD}" destId="{4B597BD1-CFBF-467C-BB5D-C0F98E9FD309}" srcOrd="9" destOrd="0" presId="urn:microsoft.com/office/officeart/2005/8/layout/vList2"/>
    <dgm:cxn modelId="{018241C2-FDB6-42B0-BA33-53E28920BA65}" type="presParOf" srcId="{78BB0439-6179-44AC-BC00-991C76163EBD}" destId="{ECE1C4BF-A908-46E0-B8BC-C77B1936F6B7}" srcOrd="10" destOrd="0" presId="urn:microsoft.com/office/officeart/2005/8/layout/vList2"/>
    <dgm:cxn modelId="{5F846BD8-55C8-471D-A61E-FCB7AFE4199C}" type="presParOf" srcId="{78BB0439-6179-44AC-BC00-991C76163EBD}" destId="{214E8F35-603C-46BF-A2EB-A5358015EA84}" srcOrd="11" destOrd="0" presId="urn:microsoft.com/office/officeart/2005/8/layout/vList2"/>
    <dgm:cxn modelId="{AC9CB681-5CE9-4E12-A4A3-EB2E1F33D6DA}" type="presParOf" srcId="{78BB0439-6179-44AC-BC00-991C76163EBD}" destId="{703358A0-86DF-4570-87DA-FC074A26129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68669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680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3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68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511" y="979404"/>
            <a:ext cx="5349600" cy="114247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Восточно-Казахстанский технический университет </a:t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имени Д.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Серикбаева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Школа наук о Земле</a:t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009" y="6124811"/>
            <a:ext cx="7409895" cy="68669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Усть-Каменогорск, 2024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137E29D-ED0D-43B6-9FE5-1EAC860EEF76}"/>
              </a:ext>
            </a:extLst>
          </p:cNvPr>
          <p:cNvSpPr txBox="1">
            <a:spLocks/>
          </p:cNvSpPr>
          <p:nvPr/>
        </p:nvSpPr>
        <p:spPr>
          <a:xfrm>
            <a:off x="622916" y="2130999"/>
            <a:ext cx="7324079" cy="161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180975" algn="ct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pPr marL="0" marR="0" lvl="0" indent="180975" algn="ctr" defTabSz="91440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ОЦЕНКА ЗАГРЯЗНЕНИЯ АТМОСФЕРЫ ПРОМЫШЛЕННЫМИ ПРЕДПРИЯТИЯМИ Г. УСТЬ-КАМЕНОГОРСКА С ИСПОЛЬЗОВАНИЕМ  ГИС-ТЕХНОЛОГИЙ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BF217B1-0292-4870-9532-12214ED138A1}"/>
              </a:ext>
            </a:extLst>
          </p:cNvPr>
          <p:cNvSpPr txBox="1">
            <a:spLocks/>
          </p:cNvSpPr>
          <p:nvPr/>
        </p:nvSpPr>
        <p:spPr>
          <a:xfrm>
            <a:off x="-123010" y="4004873"/>
            <a:ext cx="7931059" cy="1375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ct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pPr marL="0" marR="0" lvl="0" indent="180975" algn="l" defTabSz="91440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Докладчик: </a:t>
            </a:r>
          </a:p>
          <a:p>
            <a:pPr marL="0" marR="0" lvl="0" indent="180975" algn="l" defTabSz="914402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Преподаватель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ШНоЗ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 А.К.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Капасов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68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159" y="1523206"/>
            <a:ext cx="3940157" cy="1714516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Площадь общего загрязнения городской атмосферы по классам</a:t>
            </a:r>
            <a:endParaRPr lang="ru-RU" sz="14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881348F-21ED-46D7-A906-D5589C74A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05883"/>
              </p:ext>
            </p:extLst>
          </p:nvPr>
        </p:nvGraphicFramePr>
        <p:xfrm>
          <a:off x="5047862" y="1446571"/>
          <a:ext cx="7053942" cy="1493520"/>
        </p:xfrm>
        <a:graphic>
          <a:graphicData uri="http://schemas.openxmlformats.org/drawingml/2006/table">
            <a:tbl>
              <a:tblPr/>
              <a:tblGrid>
                <a:gridCol w="1139917">
                  <a:extLst>
                    <a:ext uri="{9D8B030D-6E8A-4147-A177-3AD203B41FA5}">
                      <a16:colId xmlns:a16="http://schemas.microsoft.com/office/drawing/2014/main" xmlns="" val="2352185705"/>
                    </a:ext>
                  </a:extLst>
                </a:gridCol>
                <a:gridCol w="1154739">
                  <a:extLst>
                    <a:ext uri="{9D8B030D-6E8A-4147-A177-3AD203B41FA5}">
                      <a16:colId xmlns:a16="http://schemas.microsoft.com/office/drawing/2014/main" xmlns="" val="2674199839"/>
                    </a:ext>
                  </a:extLst>
                </a:gridCol>
                <a:gridCol w="611568">
                  <a:extLst>
                    <a:ext uri="{9D8B030D-6E8A-4147-A177-3AD203B41FA5}">
                      <a16:colId xmlns:a16="http://schemas.microsoft.com/office/drawing/2014/main" xmlns="" val="663913939"/>
                    </a:ext>
                  </a:extLst>
                </a:gridCol>
                <a:gridCol w="643319">
                  <a:extLst>
                    <a:ext uri="{9D8B030D-6E8A-4147-A177-3AD203B41FA5}">
                      <a16:colId xmlns:a16="http://schemas.microsoft.com/office/drawing/2014/main" xmlns="" val="3565110303"/>
                    </a:ext>
                  </a:extLst>
                </a:gridCol>
                <a:gridCol w="643319">
                  <a:extLst>
                    <a:ext uri="{9D8B030D-6E8A-4147-A177-3AD203B41FA5}">
                      <a16:colId xmlns:a16="http://schemas.microsoft.com/office/drawing/2014/main" xmlns="" val="758604677"/>
                    </a:ext>
                  </a:extLst>
                </a:gridCol>
                <a:gridCol w="643319">
                  <a:extLst>
                    <a:ext uri="{9D8B030D-6E8A-4147-A177-3AD203B41FA5}">
                      <a16:colId xmlns:a16="http://schemas.microsoft.com/office/drawing/2014/main" xmlns="" val="2497132367"/>
                    </a:ext>
                  </a:extLst>
                </a:gridCol>
                <a:gridCol w="643319">
                  <a:extLst>
                    <a:ext uri="{9D8B030D-6E8A-4147-A177-3AD203B41FA5}">
                      <a16:colId xmlns:a16="http://schemas.microsoft.com/office/drawing/2014/main" xmlns="" val="1146916629"/>
                    </a:ext>
                  </a:extLst>
                </a:gridCol>
                <a:gridCol w="554441">
                  <a:extLst>
                    <a:ext uri="{9D8B030D-6E8A-4147-A177-3AD203B41FA5}">
                      <a16:colId xmlns:a16="http://schemas.microsoft.com/office/drawing/2014/main" xmlns="" val="2509872956"/>
                    </a:ext>
                  </a:extLst>
                </a:gridCol>
                <a:gridCol w="554441">
                  <a:extLst>
                    <a:ext uri="{9D8B030D-6E8A-4147-A177-3AD203B41FA5}">
                      <a16:colId xmlns:a16="http://schemas.microsoft.com/office/drawing/2014/main" xmlns="" val="518391429"/>
                    </a:ext>
                  </a:extLst>
                </a:gridCol>
                <a:gridCol w="465560">
                  <a:extLst>
                    <a:ext uri="{9D8B030D-6E8A-4147-A177-3AD203B41FA5}">
                      <a16:colId xmlns:a16="http://schemas.microsoft.com/office/drawing/2014/main" xmlns="" val="2271603299"/>
                    </a:ext>
                  </a:extLst>
                </a:gridCol>
              </a:tblGrid>
              <a:tr h="14716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108245"/>
                  </a:ext>
                </a:extLst>
              </a:tr>
              <a:tr h="147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Допустимый уровень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178528"/>
                  </a:ext>
                </a:extLst>
              </a:tr>
              <a:tr h="147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766319"/>
                  </a:ext>
                </a:extLst>
              </a:tr>
              <a:tr h="441502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зон загрязненя, га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2459,5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2663,1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3360,4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4418,3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4734,1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1578,9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602,6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326541"/>
                  </a:ext>
                </a:extLst>
              </a:tr>
            </a:tbl>
          </a:graphicData>
        </a:graphic>
      </p:graphicFrame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197B73F6-6991-4C7B-BBC7-3ABE6A57FEA2}"/>
              </a:ext>
            </a:extLst>
          </p:cNvPr>
          <p:cNvSpPr txBox="1">
            <a:spLocks/>
          </p:cNvSpPr>
          <p:nvPr/>
        </p:nvSpPr>
        <p:spPr>
          <a:xfrm>
            <a:off x="513184" y="4157549"/>
            <a:ext cx="3940157" cy="171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Показатели уровня очень серьезного загрязнения воздуха</a:t>
            </a:r>
            <a:endParaRPr lang="ru-RU" sz="1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E7B87A0-3124-4915-B54A-42B6FD8CC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65625"/>
              </p:ext>
            </p:extLst>
          </p:nvPr>
        </p:nvGraphicFramePr>
        <p:xfrm>
          <a:off x="5047863" y="4176210"/>
          <a:ext cx="7053942" cy="2018610"/>
        </p:xfrm>
        <a:graphic>
          <a:graphicData uri="http://schemas.openxmlformats.org/drawingml/2006/table">
            <a:tbl>
              <a:tblPr/>
              <a:tblGrid>
                <a:gridCol w="1050260">
                  <a:extLst>
                    <a:ext uri="{9D8B030D-6E8A-4147-A177-3AD203B41FA5}">
                      <a16:colId xmlns:a16="http://schemas.microsoft.com/office/drawing/2014/main" xmlns="" val="395831245"/>
                    </a:ext>
                  </a:extLst>
                </a:gridCol>
                <a:gridCol w="1735098">
                  <a:extLst>
                    <a:ext uri="{9D8B030D-6E8A-4147-A177-3AD203B41FA5}">
                      <a16:colId xmlns:a16="http://schemas.microsoft.com/office/drawing/2014/main" xmlns="" val="1375243763"/>
                    </a:ext>
                  </a:extLst>
                </a:gridCol>
                <a:gridCol w="1353874">
                  <a:extLst>
                    <a:ext uri="{9D8B030D-6E8A-4147-A177-3AD203B41FA5}">
                      <a16:colId xmlns:a16="http://schemas.microsoft.com/office/drawing/2014/main" xmlns="" val="3319551265"/>
                    </a:ext>
                  </a:extLst>
                </a:gridCol>
                <a:gridCol w="1681563">
                  <a:extLst>
                    <a:ext uri="{9D8B030D-6E8A-4147-A177-3AD203B41FA5}">
                      <a16:colId xmlns:a16="http://schemas.microsoft.com/office/drawing/2014/main" xmlns="" val="2663267302"/>
                    </a:ext>
                  </a:extLst>
                </a:gridCol>
                <a:gridCol w="1233147">
                  <a:extLst>
                    <a:ext uri="{9D8B030D-6E8A-4147-A177-3AD203B41FA5}">
                      <a16:colId xmlns:a16="http://schemas.microsoft.com/office/drawing/2014/main" xmlns="" val="1371595325"/>
                    </a:ext>
                  </a:extLst>
                </a:gridCol>
              </a:tblGrid>
              <a:tr h="155865"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Загрязнение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kk-KZ" sz="1400" i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kk-KZ" sz="1400" i="1" kern="1200" baseline="-250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kk-KZ" sz="14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комплексный показатель количество загрязняющих веществ в воздухе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84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4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9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10-20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113943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градации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7406573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16-32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24-48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32-64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40-80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3787206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32-64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48-96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64-128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80-160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488171"/>
                  </a:ext>
                </a:extLst>
              </a:tr>
              <a:tr h="3181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64-128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96-192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128-256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160-320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9626358"/>
                  </a:ext>
                </a:extLst>
              </a:tr>
              <a:tr h="31173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128-256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192-384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256-512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320-640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7130536"/>
                  </a:ext>
                </a:extLst>
              </a:tr>
              <a:tr h="15586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40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4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9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4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249984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Результат расчета коэффициентов оценки загрязнения атмосферы</a:t>
            </a:r>
            <a:endParaRPr lang="ru-RU" sz="16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3C1DF9B-7D41-4AB7-8B89-EB6C34EFB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33690"/>
              </p:ext>
            </p:extLst>
          </p:nvPr>
        </p:nvGraphicFramePr>
        <p:xfrm>
          <a:off x="5029201" y="1184772"/>
          <a:ext cx="7162799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494087">
                  <a:extLst>
                    <a:ext uri="{9D8B030D-6E8A-4147-A177-3AD203B41FA5}">
                      <a16:colId xmlns:a16="http://schemas.microsoft.com/office/drawing/2014/main" xmlns="" val="2365810104"/>
                    </a:ext>
                  </a:extLst>
                </a:gridCol>
                <a:gridCol w="2618719">
                  <a:extLst>
                    <a:ext uri="{9D8B030D-6E8A-4147-A177-3AD203B41FA5}">
                      <a16:colId xmlns:a16="http://schemas.microsoft.com/office/drawing/2014/main" xmlns="" val="1555713747"/>
                    </a:ext>
                  </a:extLst>
                </a:gridCol>
                <a:gridCol w="2049993">
                  <a:extLst>
                    <a:ext uri="{9D8B030D-6E8A-4147-A177-3AD203B41FA5}">
                      <a16:colId xmlns:a16="http://schemas.microsoft.com/office/drawing/2014/main" xmlns="" val="2106162178"/>
                    </a:ext>
                  </a:extLst>
                </a:gridCol>
              </a:tblGrid>
              <a:tr h="430734">
                <a:tc>
                  <a:txBody>
                    <a:bodyPr/>
                    <a:lstStyle/>
                    <a:p>
                      <a:pPr indent="450215" algn="ctr"/>
                      <a:r>
                        <a:rPr lang="kk-KZ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участков оценки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kk-KZ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показатели загрязнения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kk-KZ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Коэффициенты загрязнения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83599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50242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43,93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6312514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36,25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50344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120,38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8407283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485035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19,99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00853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852506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1952799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0544737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0148241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7995114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26685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3769531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13,22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2475527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23,98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5121478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416926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9,10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4269964"/>
                  </a:ext>
                </a:extLst>
              </a:tr>
              <a:tr h="215367"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9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4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531" y="1904751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Карта районирования по комплексным показателям загрязнения атмосферы: а) рельеф исследуемой территории; б) районы по показателям загрязнения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9C0777-E5F2-4199-859C-F5B420E3A5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826" y="904186"/>
            <a:ext cx="7143174" cy="50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70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469" y="564328"/>
            <a:ext cx="4991879" cy="681071"/>
          </a:xfrm>
        </p:spPr>
        <p:txBody>
          <a:bodyPr>
            <a:normAutofit/>
          </a:bodyPr>
          <a:lstStyle/>
          <a:p>
            <a:r>
              <a:rPr lang="kk-KZ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892" y="1469520"/>
            <a:ext cx="10334181" cy="4702854"/>
          </a:xfrm>
        </p:spPr>
        <p:txBody>
          <a:bodyPr>
            <a:normAutofit fontScale="77500" lnSpcReduction="20000"/>
          </a:bodyPr>
          <a:lstStyle/>
          <a:p>
            <a:pPr marL="0" lvl="4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Зоны распространения загрязняющих отходов от основных источников загрязнения атмосферного воздуха в исследуемом районе КАЗЦИНК, УМЗ, ТМК и теплоэлектростанция (ГЭС), расположенные на двух окраинах города, отличаются территориальной удаленностью. На левобережных участках реки Иртыш, несмотря на то, что оценочный участок земельного участка № 7 расположен в 1,5 километрах от источников загрязнения в селах Старая Согра и Новая Согра, коэффициент загрязнения составляет 0,03, а оценочный участок земельного участка № 11 расположен на расстоянии 5-7 километров от источников загрязнения, но коэффициент загрязнения составляет 0,87 (таблица 5). Уровни загрязнения атмосферного воздуха в правобережных районах Иртыша обобщены в пределах одноуровневых 0,08-0,11. В ходе анализа направление ветра и архитектура вихревых кругов, образующих городские сооружения, показали, что распределение загрязняющих отходов не зависит от расстояния до источников загрязнения, и доказали, что визуальная теоретическая оценка критерия загрязнения атмосферы при оценке земель для кадастровых целей приводит к грубым ошибкам. Необходимо учитывать результаты комплексного геоэкологического обследования земель в системе градостроительного кадастра, т.е. определение механических свойств грунтов, факторов гидрогеологических условий и геологических процессов и оценка их влияния, особенностей архитектурного расположения зданий и сооружений, их ветрового воздействия на воздушный бассейн (расчетное расстояние от вредных выбросов, переносимых ветром на поверхность) и т.д.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4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34" y="3006909"/>
            <a:ext cx="10707624" cy="11340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  <a:t>Спасибо</a:t>
            </a:r>
            <a:r>
              <a:rPr lang="en-US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  <a:t> </a:t>
            </a:r>
            <a:r>
              <a:rPr lang="ru-RU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  <a:t>за</a:t>
            </a:r>
            <a:r>
              <a:rPr lang="en-US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  <a:t> </a:t>
            </a:r>
            <a:r>
              <a:rPr lang="ru-RU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  <a:t>внимание!</a:t>
            </a:r>
            <a:br>
              <a:rPr lang="ru-RU" sz="6000" b="1" i="1" dirty="0">
                <a:solidFill>
                  <a:schemeClr val="tx2"/>
                </a:solidFill>
                <a:latin typeface="Atyp Display Medium"/>
                <a:cs typeface="Arial" pitchFamily="34" charset="0"/>
              </a:rPr>
            </a:br>
            <a:endParaRPr lang="ru-RU" sz="4800" dirty="0">
              <a:solidFill>
                <a:prstClr val="black"/>
              </a:solidFill>
              <a:latin typeface="Atyp Display Medium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4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50AD9A1-836F-4DD2-944D-2C85E84BBCBC}"/>
              </a:ext>
            </a:extLst>
          </p:cNvPr>
          <p:cNvSpPr/>
          <p:nvPr/>
        </p:nvSpPr>
        <p:spPr>
          <a:xfrm>
            <a:off x="727787" y="1464906"/>
            <a:ext cx="10991461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108" y="1814753"/>
            <a:ext cx="9701783" cy="4206240"/>
          </a:xfrm>
        </p:spPr>
        <p:txBody>
          <a:bodyPr>
            <a:normAutofit/>
          </a:bodyPr>
          <a:lstStyle/>
          <a:p>
            <a:pPr marL="0" lvl="4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В статье рассматриваются инженерно-геологические условия для кадастровой оценки городских земель для ведения градостроительного кадастра, в стоимостном выражении, расчета площади распространения вредных веществ в атмосфере от источников промышленных и других вредных отходов. Предложен метод зонирования по уровню загрязнения территорий и картограмма распределения вредных веществ в атмосфере по выделенным территориям, пространственное планирование, зонирование с анализом исследований по этим вопросам.</a:t>
            </a:r>
          </a:p>
        </p:txBody>
      </p:sp>
    </p:spTree>
    <p:extLst>
      <p:ext uri="{BB962C8B-B14F-4D97-AF65-F5344CB8AC3E}">
        <p14:creationId xmlns:p14="http://schemas.microsoft.com/office/powerpoint/2010/main" val="151287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6529FA7-6C94-442C-BB80-CF78F41197EC}"/>
              </a:ext>
            </a:extLst>
          </p:cNvPr>
          <p:cNvSpPr/>
          <p:nvPr/>
        </p:nvSpPr>
        <p:spPr>
          <a:xfrm>
            <a:off x="1138335" y="1670180"/>
            <a:ext cx="10375641" cy="3517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107" y="1827657"/>
            <a:ext cx="9701783" cy="4206240"/>
          </a:xfrm>
        </p:spPr>
        <p:txBody>
          <a:bodyPr>
            <a:normAutofit/>
          </a:bodyPr>
          <a:lstStyle/>
          <a:p>
            <a:pPr marL="0" lvl="4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Целью данного исследования является совершенствование методологии кадастровой оценки городских земель путем разработки системы оценочных показателей, основанной на учете экологических факторов с зонированием атмосферных воздушных бассейнов по уровням загрязнения в городе, для последующей корректировки кадастровой стоимости земельных участков и зонирования по коэффициентам оценки уровень загрязнения атмосферы определяется в ходе исследования уровня загрязнения окружающей среды.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786A413-2087-4695-8E55-726554B9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C0160CE-A960-497B-8B65-300CE2845591}"/>
              </a:ext>
            </a:extLst>
          </p:cNvPr>
          <p:cNvSpPr txBox="1">
            <a:spLocks/>
          </p:cNvSpPr>
          <p:nvPr/>
        </p:nvSpPr>
        <p:spPr>
          <a:xfrm>
            <a:off x="2939144" y="700400"/>
            <a:ext cx="6165978" cy="68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данного исследования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48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0C33F07-B928-4BF1-8E4C-E19AAB737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958242"/>
              </p:ext>
            </p:extLst>
          </p:nvPr>
        </p:nvGraphicFramePr>
        <p:xfrm>
          <a:off x="5137017" y="953311"/>
          <a:ext cx="6847460" cy="568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40C95D-43D9-47CA-AC06-49E3C4621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r="20661"/>
          <a:stretch/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C1D6F4-E88C-478D-8341-AB796F9B7A74}"/>
              </a:ext>
            </a:extLst>
          </p:cNvPr>
          <p:cNvSpPr txBox="1"/>
          <p:nvPr/>
        </p:nvSpPr>
        <p:spPr>
          <a:xfrm>
            <a:off x="5380208" y="107403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</a:rPr>
              <a:t>Факторы загрязнение воздуха в воздушном бассейне города Усть-Каменогорска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352621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Объект исследования и расположение в нем источников загрязнения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26A6DE-732F-409A-96C2-38B4C97184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255" r="4292" b="4951"/>
          <a:stretch>
            <a:fillRect/>
          </a:stretch>
        </p:blipFill>
        <p:spPr bwMode="auto">
          <a:xfrm>
            <a:off x="5064309" y="1103048"/>
            <a:ext cx="6966521" cy="482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8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249984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Карта распределения концентраций загрязняющих веществ в воздухе по классам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5C881D-B834-4969-AFE3-2E883542CE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888" t="3744"/>
          <a:stretch>
            <a:fillRect/>
          </a:stretch>
        </p:blipFill>
        <p:spPr bwMode="auto">
          <a:xfrm>
            <a:off x="5038835" y="524004"/>
            <a:ext cx="7050528" cy="599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2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249984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Перечень веществ, выбрасываемых в атмосферу города</a:t>
            </a:r>
            <a:endParaRPr lang="ru-RU" sz="16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F5291B0-DDFF-4CED-AECC-FE2137BB2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98692"/>
              </p:ext>
            </p:extLst>
          </p:nvPr>
        </p:nvGraphicFramePr>
        <p:xfrm>
          <a:off x="5233073" y="0"/>
          <a:ext cx="6078778" cy="6858000"/>
        </p:xfrm>
        <a:graphic>
          <a:graphicData uri="http://schemas.openxmlformats.org/drawingml/2006/table">
            <a:tbl>
              <a:tblPr/>
              <a:tblGrid>
                <a:gridCol w="2277110">
                  <a:extLst>
                    <a:ext uri="{9D8B030D-6E8A-4147-A177-3AD203B41FA5}">
                      <a16:colId xmlns:a16="http://schemas.microsoft.com/office/drawing/2014/main" xmlns="" val="1079631904"/>
                    </a:ext>
                  </a:extLst>
                </a:gridCol>
                <a:gridCol w="818203">
                  <a:extLst>
                    <a:ext uri="{9D8B030D-6E8A-4147-A177-3AD203B41FA5}">
                      <a16:colId xmlns:a16="http://schemas.microsoft.com/office/drawing/2014/main" xmlns="" val="2672383239"/>
                    </a:ext>
                  </a:extLst>
                </a:gridCol>
                <a:gridCol w="1687469">
                  <a:extLst>
                    <a:ext uri="{9D8B030D-6E8A-4147-A177-3AD203B41FA5}">
                      <a16:colId xmlns:a16="http://schemas.microsoft.com/office/drawing/2014/main" xmlns="" val="3904084554"/>
                    </a:ext>
                  </a:extLst>
                </a:gridCol>
                <a:gridCol w="1295996">
                  <a:extLst>
                    <a:ext uri="{9D8B030D-6E8A-4147-A177-3AD203B41FA5}">
                      <a16:colId xmlns:a16="http://schemas.microsoft.com/office/drawing/2014/main" xmlns="" val="3456108229"/>
                    </a:ext>
                  </a:extLst>
                </a:gridCol>
              </a:tblGrid>
              <a:tr h="1933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от вещества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ПДК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aseline="30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опасности класса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выбросы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Т/Год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03612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82122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Диоксид серы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87318,31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6592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углерода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39099,18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049242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Суспензия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32648,79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648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Диоксид азрта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8270,19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1268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ажа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561,31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6663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Цинк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518,17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887903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Хлор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234,00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51673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179,79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47215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136,00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3601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108,43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85681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Сульфид свинца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65,99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0737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Соляная кислота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48,75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08748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Серная кислота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51,85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69452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Этил спирт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45,66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56723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Бутил ацетат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36,48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66306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Этил ацетат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31,26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15590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171639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Мышьяк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59717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Бутул ацетата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24,49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23726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Трихлордифенил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155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988393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Формальдегид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95553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Бензол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5,40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8330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Аммиак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118099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Стирол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52873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Метиловый спирт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8041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Ангидрид хрома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02380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марганца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561614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Азотная кислота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1443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Азотные окиси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183,93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328932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Растворимые фториды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5334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Кремниевые соединения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0,15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85460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железа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33727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Дихлорэтана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37390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Пятиокись ванадия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895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169777,68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55460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kk-KZ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от промышленных предприятий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172615,17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39050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средства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19540,50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447375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углерода 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1265,57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91374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Азотная окись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4570,73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0516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/>
                      <a:r>
                        <a:rPr lang="ru-RU" sz="1000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000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бщая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25382,97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58218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just"/>
                      <a:r>
                        <a:rPr lang="kk-KZ" sz="1000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городам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197998,14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162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2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249984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Показатели общего уровня загрязнения атмосферного воздуха</a:t>
            </a:r>
            <a:endParaRPr lang="ru-RU" sz="16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D107F05-6170-4FEE-976B-4D21E5D9F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63196"/>
              </p:ext>
            </p:extLst>
          </p:nvPr>
        </p:nvGraphicFramePr>
        <p:xfrm>
          <a:off x="5118037" y="1502229"/>
          <a:ext cx="6909123" cy="3167136"/>
        </p:xfrm>
        <a:graphic>
          <a:graphicData uri="http://schemas.openxmlformats.org/drawingml/2006/table">
            <a:tbl>
              <a:tblPr/>
              <a:tblGrid>
                <a:gridCol w="1282333">
                  <a:extLst>
                    <a:ext uri="{9D8B030D-6E8A-4147-A177-3AD203B41FA5}">
                      <a16:colId xmlns:a16="http://schemas.microsoft.com/office/drawing/2014/main" xmlns="" val="4169700817"/>
                    </a:ext>
                  </a:extLst>
                </a:gridCol>
                <a:gridCol w="1282333">
                  <a:extLst>
                    <a:ext uri="{9D8B030D-6E8A-4147-A177-3AD203B41FA5}">
                      <a16:colId xmlns:a16="http://schemas.microsoft.com/office/drawing/2014/main" xmlns="" val="2249674451"/>
                    </a:ext>
                  </a:extLst>
                </a:gridCol>
                <a:gridCol w="1250551">
                  <a:extLst>
                    <a:ext uri="{9D8B030D-6E8A-4147-A177-3AD203B41FA5}">
                      <a16:colId xmlns:a16="http://schemas.microsoft.com/office/drawing/2014/main" xmlns="" val="1249490145"/>
                    </a:ext>
                  </a:extLst>
                </a:gridCol>
                <a:gridCol w="1974628">
                  <a:extLst>
                    <a:ext uri="{9D8B030D-6E8A-4147-A177-3AD203B41FA5}">
                      <a16:colId xmlns:a16="http://schemas.microsoft.com/office/drawing/2014/main" xmlns="" val="938938232"/>
                    </a:ext>
                  </a:extLst>
                </a:gridCol>
                <a:gridCol w="1119278">
                  <a:extLst>
                    <a:ext uri="{9D8B030D-6E8A-4147-A177-3AD203B41FA5}">
                      <a16:colId xmlns:a16="http://schemas.microsoft.com/office/drawing/2014/main" xmlns="" val="375187712"/>
                    </a:ext>
                  </a:extLst>
                </a:gridCol>
              </a:tblGrid>
              <a:tr h="4524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загрязнения 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Величина индекса загрязнения представляет собой удельный вес в общей площади участка оценки земли </a:t>
                      </a:r>
                      <a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количеству веществ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847776"/>
                  </a:ext>
                </a:extLst>
              </a:tr>
              <a:tr h="45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4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9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10-20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20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4001487"/>
                  </a:ext>
                </a:extLst>
              </a:tr>
              <a:tr h="452448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Допустимый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543402"/>
                  </a:ext>
                </a:extLst>
              </a:tr>
              <a:tr h="45244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2 - 4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3-6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4 – 6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5 - 6 &gt;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511853"/>
                  </a:ext>
                </a:extLst>
              </a:tr>
              <a:tr h="45244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4 - 6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6 - 12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8-16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10- 20 &gt;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47149"/>
                  </a:ext>
                </a:extLst>
              </a:tr>
              <a:tr h="45244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8 – 16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12 - 24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16-32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20-40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6862668"/>
                  </a:ext>
                </a:extLst>
              </a:tr>
              <a:tr h="452448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&gt;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24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&gt;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40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441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1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878" y="2249984"/>
            <a:ext cx="3940157" cy="3811588"/>
          </a:xfrm>
        </p:spPr>
        <p:txBody>
          <a:bodyPr>
            <a:normAutofit/>
          </a:bodyPr>
          <a:lstStyle/>
          <a:p>
            <a:pPr marL="0" lvl="4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rPr>
              <a:t>Интегрированная карта общего загрязнения воздуха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F00DBA-0F79-4502-9A06-E52C52B3E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7001" t="6369" r="14770" b="14381"/>
          <a:stretch>
            <a:fillRect/>
          </a:stretch>
        </p:blipFill>
        <p:spPr bwMode="auto">
          <a:xfrm>
            <a:off x="5088449" y="336680"/>
            <a:ext cx="7103551" cy="641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527048"/>
      </p:ext>
    </p:extLst>
  </p:cSld>
  <p:clrMapOvr>
    <a:masterClrMapping/>
  </p:clrMapOvr>
</p:sld>
</file>

<file path=ppt/theme/theme1.xml><?xml version="1.0" encoding="utf-8"?>
<a:theme xmlns:a="http://schemas.openxmlformats.org/drawingml/2006/main" name="ВКТУ">
  <a:themeElements>
    <a:clrScheme name="ВКТУ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7255"/>
      </a:accent6>
      <a:hlink>
        <a:srgbClr val="009972"/>
      </a:hlink>
      <a:folHlink>
        <a:srgbClr val="1B533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КТУ" id="{8CE3C023-3B93-4A29-B83C-6B105928CAE8}" vid="{C61995AF-A7DE-4072-BFB5-E83D884313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943</Words>
  <Application>Microsoft Office PowerPoint</Application>
  <PresentationFormat>Широкоэкранный</PresentationFormat>
  <Paragraphs>355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Atyp Display</vt:lpstr>
      <vt:lpstr>Atyp Display Light</vt:lpstr>
      <vt:lpstr>Atyp Display Medium</vt:lpstr>
      <vt:lpstr>Calibri</vt:lpstr>
      <vt:lpstr>Calibri Light</vt:lpstr>
      <vt:lpstr>Times New Roman</vt:lpstr>
      <vt:lpstr>Wingdings</vt:lpstr>
      <vt:lpstr>ВКТУ</vt:lpstr>
      <vt:lpstr>Восточно-Казахстанский технический университет  имени Д. Серикбаева   Школа наук о Земле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Восточно-Казахстанский технический университет  имени Д. Серикбаева   Школа наук о Земле</dc:title>
  <dc:creator>Admin</dc:creator>
  <cp:lastModifiedBy>Алма Абдыголиева</cp:lastModifiedBy>
  <cp:revision>3</cp:revision>
  <dcterms:created xsi:type="dcterms:W3CDTF">2024-09-30T06:11:08Z</dcterms:created>
  <dcterms:modified xsi:type="dcterms:W3CDTF">2024-10-01T11:37:48Z</dcterms:modified>
</cp:coreProperties>
</file>