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8" r:id="rId3"/>
    <p:sldId id="257" r:id="rId4"/>
    <p:sldId id="269" r:id="rId5"/>
    <p:sldId id="263" r:id="rId6"/>
    <p:sldId id="292" r:id="rId7"/>
    <p:sldId id="293" r:id="rId8"/>
    <p:sldId id="281" r:id="rId9"/>
    <p:sldId id="282" r:id="rId10"/>
    <p:sldId id="284" r:id="rId11"/>
    <p:sldId id="286" r:id="rId12"/>
    <p:sldId id="295" r:id="rId13"/>
    <p:sldId id="306" r:id="rId14"/>
    <p:sldId id="276" r:id="rId15"/>
    <p:sldId id="275" r:id="rId16"/>
    <p:sldId id="287" r:id="rId17"/>
    <p:sldId id="290" r:id="rId18"/>
    <p:sldId id="277" r:id="rId19"/>
    <p:sldId id="278" r:id="rId20"/>
    <p:sldId id="302" r:id="rId21"/>
    <p:sldId id="297" r:id="rId22"/>
    <p:sldId id="303" r:id="rId23"/>
    <p:sldId id="298" r:id="rId24"/>
    <p:sldId id="304" r:id="rId25"/>
    <p:sldId id="305" r:id="rId26"/>
    <p:sldId id="262" r:id="rId27"/>
    <p:sldId id="300" r:id="rId28"/>
    <p:sldId id="294" r:id="rId29"/>
  </p:sldIdLst>
  <p:sldSz cx="9144000" cy="5143500" type="screen16x9"/>
  <p:notesSz cx="6858000" cy="9144000"/>
  <p:embeddedFontLst>
    <p:embeddedFont>
      <p:font typeface="Roboto" charset="0"/>
      <p:regular r:id="rId31"/>
      <p:bold r:id="rId32"/>
      <p:italic r:id="rId33"/>
      <p:boldItalic r:id="rId34"/>
    </p:embeddedFont>
    <p:embeddedFont>
      <p:font typeface="Georgia" pitchFamily="18" charset="0"/>
      <p:regular r:id="rId35"/>
      <p:bold r:id="rId36"/>
      <p:italic r:id="rId37"/>
      <p:boldItalic r:id="rId38"/>
    </p:embeddedFont>
    <p:embeddedFont>
      <p:font typeface="Calibri"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8DC0BA7E-DC85-4255-927C-6F96D27CA5C0}">
  <a:tblStyle styleId="{8DC0BA7E-DC85-4255-927C-6F96D27CA5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70" d="100"/>
          <a:sy n="70" d="100"/>
        </p:scale>
        <p:origin x="-1810" y="-89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2021, т/жыл</c:v>
                </c:pt>
              </c:strCache>
            </c:strRef>
          </c:tx>
          <c:cat>
            <c:strRef>
              <c:f>Лист1!$A$2:$A$4</c:f>
              <c:strCache>
                <c:ptCount val="3"/>
                <c:pt idx="0">
                  <c:v>Коммуналдық шаруашылық</c:v>
                </c:pt>
                <c:pt idx="1">
                  <c:v>Энергетика</c:v>
                </c:pt>
                <c:pt idx="2">
                  <c:v>Өндіріс</c:v>
                </c:pt>
              </c:strCache>
            </c:strRef>
          </c:cat>
          <c:val>
            <c:numRef>
              <c:f>Лист1!$B$2:$B$4</c:f>
              <c:numCache>
                <c:formatCode>General</c:formatCode>
                <c:ptCount val="3"/>
                <c:pt idx="0">
                  <c:v>1469</c:v>
                </c:pt>
                <c:pt idx="1">
                  <c:v>21365</c:v>
                </c:pt>
                <c:pt idx="2">
                  <c:v>30959</c:v>
                </c:pt>
              </c:numCache>
            </c:numRef>
          </c:val>
        </c:ser>
        <c:ser>
          <c:idx val="1"/>
          <c:order val="1"/>
          <c:tx>
            <c:strRef>
              <c:f>Лист1!$C$1</c:f>
              <c:strCache>
                <c:ptCount val="1"/>
                <c:pt idx="0">
                  <c:v>2022 т/жыл</c:v>
                </c:pt>
              </c:strCache>
            </c:strRef>
          </c:tx>
          <c:cat>
            <c:strRef>
              <c:f>Лист1!$A$2:$A$4</c:f>
              <c:strCache>
                <c:ptCount val="3"/>
                <c:pt idx="0">
                  <c:v>Коммуналдық шаруашылық</c:v>
                </c:pt>
                <c:pt idx="1">
                  <c:v>Энергетика</c:v>
                </c:pt>
                <c:pt idx="2">
                  <c:v>Өндіріс</c:v>
                </c:pt>
              </c:strCache>
            </c:strRef>
          </c:cat>
          <c:val>
            <c:numRef>
              <c:f>Лист1!$C$2:$C$4</c:f>
              <c:numCache>
                <c:formatCode>General</c:formatCode>
                <c:ptCount val="3"/>
                <c:pt idx="0">
                  <c:v>1541</c:v>
                </c:pt>
                <c:pt idx="1">
                  <c:v>22126</c:v>
                </c:pt>
                <c:pt idx="2">
                  <c:v>25383</c:v>
                </c:pt>
              </c:numCache>
            </c:numRef>
          </c:val>
        </c:ser>
        <c:ser>
          <c:idx val="2"/>
          <c:order val="2"/>
          <c:tx>
            <c:strRef>
              <c:f>Лист1!$D$1</c:f>
              <c:strCache>
                <c:ptCount val="1"/>
                <c:pt idx="0">
                  <c:v>2023, т/жыл</c:v>
                </c:pt>
              </c:strCache>
            </c:strRef>
          </c:tx>
          <c:cat>
            <c:strRef>
              <c:f>Лист1!$A$2:$A$4</c:f>
              <c:strCache>
                <c:ptCount val="3"/>
                <c:pt idx="0">
                  <c:v>Коммуналдық шаруашылық</c:v>
                </c:pt>
                <c:pt idx="1">
                  <c:v>Энергетика</c:v>
                </c:pt>
                <c:pt idx="2">
                  <c:v>Өндіріс</c:v>
                </c:pt>
              </c:strCache>
            </c:strRef>
          </c:cat>
          <c:val>
            <c:numRef>
              <c:f>Лист1!$D$2:$D$4</c:f>
              <c:numCache>
                <c:formatCode>General</c:formatCode>
                <c:ptCount val="3"/>
                <c:pt idx="0">
                  <c:v>1539</c:v>
                </c:pt>
                <c:pt idx="1">
                  <c:v>21117</c:v>
                </c:pt>
                <c:pt idx="2">
                  <c:v>25645</c:v>
                </c:pt>
              </c:numCache>
            </c:numRef>
          </c:val>
        </c:ser>
        <c:shape val="box"/>
        <c:axId val="151485824"/>
        <c:axId val="151512192"/>
        <c:axId val="0"/>
      </c:bar3DChart>
      <c:catAx>
        <c:axId val="151485824"/>
        <c:scaling>
          <c:orientation val="minMax"/>
        </c:scaling>
        <c:axPos val="b"/>
        <c:tickLblPos val="nextTo"/>
        <c:crossAx val="151512192"/>
        <c:crosses val="autoZero"/>
        <c:auto val="1"/>
        <c:lblAlgn val="ctr"/>
        <c:lblOffset val="100"/>
      </c:catAx>
      <c:valAx>
        <c:axId val="151512192"/>
        <c:scaling>
          <c:orientation val="minMax"/>
        </c:scaling>
        <c:axPos val="l"/>
        <c:majorGridlines/>
        <c:numFmt formatCode="General" sourceLinked="1"/>
        <c:tickLblPos val="nextTo"/>
        <c:crossAx val="151485824"/>
        <c:crosses val="autoZero"/>
        <c:crossBetween val="between"/>
      </c:valAx>
    </c:plotArea>
    <c:legend>
      <c:legendPos val="r"/>
      <c:layout/>
    </c:legend>
    <c:plotVisOnly val="1"/>
  </c:chart>
  <c:spPr>
    <a:ln>
      <a:solidFill>
        <a:schemeClr val="bg2">
          <a:lumMod val="50000"/>
        </a:schemeClr>
      </a:solidFill>
    </a:ln>
  </c:spPr>
  <c:txPr>
    <a:bodyPr/>
    <a:lstStyle/>
    <a:p>
      <a:pPr>
        <a:defRPr>
          <a:solidFill>
            <a:schemeClr val="bg2">
              <a:lumMod val="50000"/>
            </a:schemeClr>
          </a:solidFill>
          <a:latin typeface="Times New Roman" pitchFamily="18" charset="0"/>
          <a:cs typeface="Times New Roman" pitchFamily="18" charset="0"/>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70BE9F-E719-4202-8D33-529CEA2B1164}" type="doc">
      <dgm:prSet loTypeId="urn:microsoft.com/office/officeart/2005/8/layout/hProcess9" loCatId="process" qsTypeId="urn:microsoft.com/office/officeart/2005/8/quickstyle/simple1" qsCatId="simple" csTypeId="urn:microsoft.com/office/officeart/2005/8/colors/accent1_2" csCatId="accent1" phldr="1"/>
      <dgm:spPr/>
    </dgm:pt>
    <dgm:pt modelId="{7C989ED8-2D96-4228-B780-BA6B3FE7CD5D}">
      <dgm:prSet phldrT="[Текст]" custT="1"/>
      <dgm:spPr/>
      <dgm:t>
        <a:bodyPr/>
        <a:lstStyle/>
        <a:p>
          <a:r>
            <a:rPr lang="kk-KZ" sz="1400" dirty="0" smtClean="0">
              <a:latin typeface="Times New Roman" pitchFamily="18" charset="0"/>
              <a:cs typeface="Times New Roman" pitchFamily="18" charset="0"/>
            </a:rPr>
            <a:t>Атмосфералық ауаның жағдайын бақылау</a:t>
          </a:r>
          <a:endParaRPr lang="ru-RU" sz="1400" dirty="0">
            <a:latin typeface="Times New Roman" pitchFamily="18" charset="0"/>
            <a:cs typeface="Times New Roman" pitchFamily="18" charset="0"/>
          </a:endParaRPr>
        </a:p>
      </dgm:t>
    </dgm:pt>
    <dgm:pt modelId="{3813153E-56D8-4A59-89E5-2D42B8010196}" type="parTrans" cxnId="{17648325-2743-48B0-9E30-D87B55A32544}">
      <dgm:prSet/>
      <dgm:spPr/>
      <dgm:t>
        <a:bodyPr/>
        <a:lstStyle/>
        <a:p>
          <a:endParaRPr lang="ru-RU" sz="1400">
            <a:latin typeface="Times New Roman" pitchFamily="18" charset="0"/>
            <a:cs typeface="Times New Roman" pitchFamily="18" charset="0"/>
          </a:endParaRPr>
        </a:p>
      </dgm:t>
    </dgm:pt>
    <dgm:pt modelId="{7752A6B6-E198-4477-BB9B-0BCC6EAFE81E}" type="sibTrans" cxnId="{17648325-2743-48B0-9E30-D87B55A32544}">
      <dgm:prSet/>
      <dgm:spPr/>
      <dgm:t>
        <a:bodyPr/>
        <a:lstStyle/>
        <a:p>
          <a:endParaRPr lang="ru-RU" sz="1400">
            <a:latin typeface="Times New Roman" pitchFamily="18" charset="0"/>
            <a:cs typeface="Times New Roman" pitchFamily="18" charset="0"/>
          </a:endParaRPr>
        </a:p>
      </dgm:t>
    </dgm:pt>
    <dgm:pt modelId="{C1BDE31A-5516-4A21-9848-57A55256329E}">
      <dgm:prSet phldrT="[Текст]" custT="1"/>
      <dgm:spPr/>
      <dgm:t>
        <a:bodyPr/>
        <a:lstStyle/>
        <a:p>
          <a:r>
            <a:rPr lang="kk-KZ" sz="1400" dirty="0" smtClean="0">
              <a:latin typeface="Times New Roman" pitchFamily="18" charset="0"/>
              <a:cs typeface="Times New Roman" pitchFamily="18" charset="0"/>
            </a:rPr>
            <a:t>Атмосфералық ауаның жағдайын зертханалық тәсілдермен бағалау</a:t>
          </a:r>
          <a:endParaRPr lang="ru-RU" sz="1400" dirty="0">
            <a:latin typeface="Times New Roman" pitchFamily="18" charset="0"/>
            <a:cs typeface="Times New Roman" pitchFamily="18" charset="0"/>
          </a:endParaRPr>
        </a:p>
      </dgm:t>
    </dgm:pt>
    <dgm:pt modelId="{82996D71-441E-421D-B33E-103F2142D900}" type="parTrans" cxnId="{4936698B-53A4-415B-9D6B-FF191D775C52}">
      <dgm:prSet/>
      <dgm:spPr/>
      <dgm:t>
        <a:bodyPr/>
        <a:lstStyle/>
        <a:p>
          <a:endParaRPr lang="ru-RU" sz="1400">
            <a:latin typeface="Times New Roman" pitchFamily="18" charset="0"/>
            <a:cs typeface="Times New Roman" pitchFamily="18" charset="0"/>
          </a:endParaRPr>
        </a:p>
      </dgm:t>
    </dgm:pt>
    <dgm:pt modelId="{592B7BAA-87AA-4BDF-87AA-F052D88FDEF2}" type="sibTrans" cxnId="{4936698B-53A4-415B-9D6B-FF191D775C52}">
      <dgm:prSet/>
      <dgm:spPr/>
      <dgm:t>
        <a:bodyPr/>
        <a:lstStyle/>
        <a:p>
          <a:endParaRPr lang="ru-RU" sz="1400">
            <a:latin typeface="Times New Roman" pitchFamily="18" charset="0"/>
            <a:cs typeface="Times New Roman" pitchFamily="18" charset="0"/>
          </a:endParaRPr>
        </a:p>
      </dgm:t>
    </dgm:pt>
    <dgm:pt modelId="{2F4CE501-3701-4A8F-BB23-261A64499E0E}">
      <dgm:prSet phldrT="[Текст]" custT="1"/>
      <dgm:spPr/>
      <dgm:t>
        <a:bodyPr/>
        <a:lstStyle/>
        <a:p>
          <a:r>
            <a:rPr lang="kk-KZ" sz="1400" dirty="0" smtClean="0">
              <a:latin typeface="Times New Roman" pitchFamily="18" charset="0"/>
              <a:cs typeface="Times New Roman" pitchFamily="18" charset="0"/>
            </a:rPr>
            <a:t>Атмосфералық ауаның жағдайын табиғи компоненттер  негізінде талдау</a:t>
          </a:r>
          <a:endParaRPr lang="ru-RU" sz="1400" dirty="0">
            <a:latin typeface="Times New Roman" pitchFamily="18" charset="0"/>
            <a:cs typeface="Times New Roman" pitchFamily="18" charset="0"/>
          </a:endParaRPr>
        </a:p>
      </dgm:t>
    </dgm:pt>
    <dgm:pt modelId="{BB56190A-F8BE-415C-9906-54190387DA5E}" type="parTrans" cxnId="{CB4DFC9A-62CD-4005-ADC1-E58A07FF80F3}">
      <dgm:prSet/>
      <dgm:spPr/>
      <dgm:t>
        <a:bodyPr/>
        <a:lstStyle/>
        <a:p>
          <a:endParaRPr lang="ru-RU" sz="1400">
            <a:latin typeface="Times New Roman" pitchFamily="18" charset="0"/>
            <a:cs typeface="Times New Roman" pitchFamily="18" charset="0"/>
          </a:endParaRPr>
        </a:p>
      </dgm:t>
    </dgm:pt>
    <dgm:pt modelId="{E627C667-F61C-454F-88B4-C1B1295E0992}" type="sibTrans" cxnId="{CB4DFC9A-62CD-4005-ADC1-E58A07FF80F3}">
      <dgm:prSet/>
      <dgm:spPr/>
      <dgm:t>
        <a:bodyPr/>
        <a:lstStyle/>
        <a:p>
          <a:endParaRPr lang="ru-RU" sz="1400">
            <a:latin typeface="Times New Roman" pitchFamily="18" charset="0"/>
            <a:cs typeface="Times New Roman" pitchFamily="18" charset="0"/>
          </a:endParaRPr>
        </a:p>
      </dgm:t>
    </dgm:pt>
    <dgm:pt modelId="{60E802DC-EB84-49FB-A939-8A3D33AD039E}">
      <dgm:prSet phldrT="[Текст]" custT="1"/>
      <dgm:spPr/>
      <dgm:t>
        <a:bodyPr/>
        <a:lstStyle/>
        <a:p>
          <a:r>
            <a:rPr lang="kk-KZ" sz="1400" dirty="0" smtClean="0">
              <a:latin typeface="Times New Roman" pitchFamily="18" charset="0"/>
              <a:cs typeface="Times New Roman" pitchFamily="18" charset="0"/>
            </a:rPr>
            <a:t>Атмосфералық ауа жағдайын модельдеу</a:t>
          </a:r>
          <a:endParaRPr lang="ru-RU" sz="1400" dirty="0">
            <a:latin typeface="Times New Roman" pitchFamily="18" charset="0"/>
            <a:cs typeface="Times New Roman" pitchFamily="18" charset="0"/>
          </a:endParaRPr>
        </a:p>
      </dgm:t>
    </dgm:pt>
    <dgm:pt modelId="{F7B806F5-248D-47DB-8CFD-3C6D41FA5D75}" type="parTrans" cxnId="{FAAFF058-5934-42E9-8F72-D3C5FCE1FCEE}">
      <dgm:prSet/>
      <dgm:spPr/>
      <dgm:t>
        <a:bodyPr/>
        <a:lstStyle/>
        <a:p>
          <a:endParaRPr lang="ru-RU" sz="1400">
            <a:latin typeface="Times New Roman" pitchFamily="18" charset="0"/>
            <a:cs typeface="Times New Roman" pitchFamily="18" charset="0"/>
          </a:endParaRPr>
        </a:p>
      </dgm:t>
    </dgm:pt>
    <dgm:pt modelId="{2D159497-F3AB-4068-9605-B40158575CF7}" type="sibTrans" cxnId="{FAAFF058-5934-42E9-8F72-D3C5FCE1FCEE}">
      <dgm:prSet/>
      <dgm:spPr/>
      <dgm:t>
        <a:bodyPr/>
        <a:lstStyle/>
        <a:p>
          <a:endParaRPr lang="ru-RU" sz="1400">
            <a:latin typeface="Times New Roman" pitchFamily="18" charset="0"/>
            <a:cs typeface="Times New Roman" pitchFamily="18" charset="0"/>
          </a:endParaRPr>
        </a:p>
      </dgm:t>
    </dgm:pt>
    <dgm:pt modelId="{B2EBCA91-E9F8-4A88-843D-821B04D31BE5}">
      <dgm:prSet phldrT="[Текст]" custT="1"/>
      <dgm:spPr/>
      <dgm:t>
        <a:bodyPr/>
        <a:lstStyle/>
        <a:p>
          <a:r>
            <a:rPr lang="kk-KZ" sz="1400" dirty="0" smtClean="0">
              <a:latin typeface="Times New Roman" pitchFamily="18" charset="0"/>
              <a:cs typeface="Times New Roman" pitchFamily="18" charset="0"/>
            </a:rPr>
            <a:t>Деректерді талдау</a:t>
          </a:r>
          <a:endParaRPr lang="ru-RU" sz="1400" dirty="0">
            <a:latin typeface="Times New Roman" pitchFamily="18" charset="0"/>
            <a:cs typeface="Times New Roman" pitchFamily="18" charset="0"/>
          </a:endParaRPr>
        </a:p>
      </dgm:t>
    </dgm:pt>
    <dgm:pt modelId="{9AD80D0E-8D8F-46C8-B618-9394C8B48EB5}" type="parTrans" cxnId="{ADE50005-288C-414E-B3A2-F7CDC287197D}">
      <dgm:prSet/>
      <dgm:spPr/>
      <dgm:t>
        <a:bodyPr/>
        <a:lstStyle/>
        <a:p>
          <a:endParaRPr lang="ru-RU" sz="1400">
            <a:latin typeface="Times New Roman" pitchFamily="18" charset="0"/>
            <a:cs typeface="Times New Roman" pitchFamily="18" charset="0"/>
          </a:endParaRPr>
        </a:p>
      </dgm:t>
    </dgm:pt>
    <dgm:pt modelId="{55E6BF57-533F-4BB1-8B7A-432DB5BE893A}" type="sibTrans" cxnId="{ADE50005-288C-414E-B3A2-F7CDC287197D}">
      <dgm:prSet/>
      <dgm:spPr/>
      <dgm:t>
        <a:bodyPr/>
        <a:lstStyle/>
        <a:p>
          <a:endParaRPr lang="ru-RU" sz="1400">
            <a:latin typeface="Times New Roman" pitchFamily="18" charset="0"/>
            <a:cs typeface="Times New Roman" pitchFamily="18" charset="0"/>
          </a:endParaRPr>
        </a:p>
      </dgm:t>
    </dgm:pt>
    <dgm:pt modelId="{2E0A6724-D6DD-4B57-A04D-1F1094B4A1DD}" type="pres">
      <dgm:prSet presAssocID="{FB70BE9F-E719-4202-8D33-529CEA2B1164}" presName="CompostProcess" presStyleCnt="0">
        <dgm:presLayoutVars>
          <dgm:dir/>
          <dgm:resizeHandles val="exact"/>
        </dgm:presLayoutVars>
      </dgm:prSet>
      <dgm:spPr/>
    </dgm:pt>
    <dgm:pt modelId="{0B856FA5-8184-401A-B7CC-D0F7C19B774C}" type="pres">
      <dgm:prSet presAssocID="{FB70BE9F-E719-4202-8D33-529CEA2B1164}" presName="arrow" presStyleLbl="bgShp" presStyleIdx="0" presStyleCnt="1"/>
      <dgm:spPr/>
    </dgm:pt>
    <dgm:pt modelId="{4149AEF3-532F-46DB-B8D1-DBA5AD518527}" type="pres">
      <dgm:prSet presAssocID="{FB70BE9F-E719-4202-8D33-529CEA2B1164}" presName="linearProcess" presStyleCnt="0"/>
      <dgm:spPr/>
    </dgm:pt>
    <dgm:pt modelId="{11C3E59F-7E06-4CF5-AC41-63AC3850E070}" type="pres">
      <dgm:prSet presAssocID="{7C989ED8-2D96-4228-B780-BA6B3FE7CD5D}" presName="textNode" presStyleLbl="node1" presStyleIdx="0" presStyleCnt="5">
        <dgm:presLayoutVars>
          <dgm:bulletEnabled val="1"/>
        </dgm:presLayoutVars>
      </dgm:prSet>
      <dgm:spPr/>
      <dgm:t>
        <a:bodyPr/>
        <a:lstStyle/>
        <a:p>
          <a:endParaRPr lang="ru-RU"/>
        </a:p>
      </dgm:t>
    </dgm:pt>
    <dgm:pt modelId="{F94ACFA8-8CAB-4ED3-B26D-915B23371831}" type="pres">
      <dgm:prSet presAssocID="{7752A6B6-E198-4477-BB9B-0BCC6EAFE81E}" presName="sibTrans" presStyleCnt="0"/>
      <dgm:spPr/>
    </dgm:pt>
    <dgm:pt modelId="{50DE0260-2466-43B9-B847-CBAD5723F6CE}" type="pres">
      <dgm:prSet presAssocID="{C1BDE31A-5516-4A21-9848-57A55256329E}" presName="textNode" presStyleLbl="node1" presStyleIdx="1" presStyleCnt="5">
        <dgm:presLayoutVars>
          <dgm:bulletEnabled val="1"/>
        </dgm:presLayoutVars>
      </dgm:prSet>
      <dgm:spPr/>
      <dgm:t>
        <a:bodyPr/>
        <a:lstStyle/>
        <a:p>
          <a:endParaRPr lang="ru-RU"/>
        </a:p>
      </dgm:t>
    </dgm:pt>
    <dgm:pt modelId="{E24AF556-FA23-47C0-BC09-7584247BE2E8}" type="pres">
      <dgm:prSet presAssocID="{592B7BAA-87AA-4BDF-87AA-F052D88FDEF2}" presName="sibTrans" presStyleCnt="0"/>
      <dgm:spPr/>
    </dgm:pt>
    <dgm:pt modelId="{6C1CD3FC-1646-42D6-BDFE-AAC32AB261E3}" type="pres">
      <dgm:prSet presAssocID="{2F4CE501-3701-4A8F-BB23-261A64499E0E}" presName="textNode" presStyleLbl="node1" presStyleIdx="2" presStyleCnt="5">
        <dgm:presLayoutVars>
          <dgm:bulletEnabled val="1"/>
        </dgm:presLayoutVars>
      </dgm:prSet>
      <dgm:spPr/>
      <dgm:t>
        <a:bodyPr/>
        <a:lstStyle/>
        <a:p>
          <a:endParaRPr lang="ru-RU"/>
        </a:p>
      </dgm:t>
    </dgm:pt>
    <dgm:pt modelId="{2FF1F2A1-7AF2-474D-8AE4-705E5A9359B2}" type="pres">
      <dgm:prSet presAssocID="{E627C667-F61C-454F-88B4-C1B1295E0992}" presName="sibTrans" presStyleCnt="0"/>
      <dgm:spPr/>
    </dgm:pt>
    <dgm:pt modelId="{75FE8813-AEAF-42F8-9C1F-2E5EDBB0C7BD}" type="pres">
      <dgm:prSet presAssocID="{60E802DC-EB84-49FB-A939-8A3D33AD039E}" presName="textNode" presStyleLbl="node1" presStyleIdx="3" presStyleCnt="5">
        <dgm:presLayoutVars>
          <dgm:bulletEnabled val="1"/>
        </dgm:presLayoutVars>
      </dgm:prSet>
      <dgm:spPr/>
      <dgm:t>
        <a:bodyPr/>
        <a:lstStyle/>
        <a:p>
          <a:endParaRPr lang="ru-RU"/>
        </a:p>
      </dgm:t>
    </dgm:pt>
    <dgm:pt modelId="{799EF20D-F3EE-4B99-9513-58573E673EA4}" type="pres">
      <dgm:prSet presAssocID="{2D159497-F3AB-4068-9605-B40158575CF7}" presName="sibTrans" presStyleCnt="0"/>
      <dgm:spPr/>
    </dgm:pt>
    <dgm:pt modelId="{06ECC4D9-1FC3-4B27-9832-8F13B57E26D1}" type="pres">
      <dgm:prSet presAssocID="{B2EBCA91-E9F8-4A88-843D-821B04D31BE5}" presName="textNode" presStyleLbl="node1" presStyleIdx="4" presStyleCnt="5">
        <dgm:presLayoutVars>
          <dgm:bulletEnabled val="1"/>
        </dgm:presLayoutVars>
      </dgm:prSet>
      <dgm:spPr/>
      <dgm:t>
        <a:bodyPr/>
        <a:lstStyle/>
        <a:p>
          <a:endParaRPr lang="ru-RU"/>
        </a:p>
      </dgm:t>
    </dgm:pt>
  </dgm:ptLst>
  <dgm:cxnLst>
    <dgm:cxn modelId="{CB4DFC9A-62CD-4005-ADC1-E58A07FF80F3}" srcId="{FB70BE9F-E719-4202-8D33-529CEA2B1164}" destId="{2F4CE501-3701-4A8F-BB23-261A64499E0E}" srcOrd="2" destOrd="0" parTransId="{BB56190A-F8BE-415C-9906-54190387DA5E}" sibTransId="{E627C667-F61C-454F-88B4-C1B1295E0992}"/>
    <dgm:cxn modelId="{FAAFF058-5934-42E9-8F72-D3C5FCE1FCEE}" srcId="{FB70BE9F-E719-4202-8D33-529CEA2B1164}" destId="{60E802DC-EB84-49FB-A939-8A3D33AD039E}" srcOrd="3" destOrd="0" parTransId="{F7B806F5-248D-47DB-8CFD-3C6D41FA5D75}" sibTransId="{2D159497-F3AB-4068-9605-B40158575CF7}"/>
    <dgm:cxn modelId="{60632821-AD97-4E6D-84AB-BC6775A5F646}" type="presOf" srcId="{7C989ED8-2D96-4228-B780-BA6B3FE7CD5D}" destId="{11C3E59F-7E06-4CF5-AC41-63AC3850E070}" srcOrd="0" destOrd="0" presId="urn:microsoft.com/office/officeart/2005/8/layout/hProcess9"/>
    <dgm:cxn modelId="{DDD4B2DC-6288-4CBA-AD22-E52A8ED73A46}" type="presOf" srcId="{B2EBCA91-E9F8-4A88-843D-821B04D31BE5}" destId="{06ECC4D9-1FC3-4B27-9832-8F13B57E26D1}" srcOrd="0" destOrd="0" presId="urn:microsoft.com/office/officeart/2005/8/layout/hProcess9"/>
    <dgm:cxn modelId="{6340E26E-0BE1-4540-B3C6-3E52F7B6F8B6}" type="presOf" srcId="{FB70BE9F-E719-4202-8D33-529CEA2B1164}" destId="{2E0A6724-D6DD-4B57-A04D-1F1094B4A1DD}" srcOrd="0" destOrd="0" presId="urn:microsoft.com/office/officeart/2005/8/layout/hProcess9"/>
    <dgm:cxn modelId="{4936698B-53A4-415B-9D6B-FF191D775C52}" srcId="{FB70BE9F-E719-4202-8D33-529CEA2B1164}" destId="{C1BDE31A-5516-4A21-9848-57A55256329E}" srcOrd="1" destOrd="0" parTransId="{82996D71-441E-421D-B33E-103F2142D900}" sibTransId="{592B7BAA-87AA-4BDF-87AA-F052D88FDEF2}"/>
    <dgm:cxn modelId="{EC6E8A9A-FF05-4F71-BC53-05D4EB00C746}" type="presOf" srcId="{2F4CE501-3701-4A8F-BB23-261A64499E0E}" destId="{6C1CD3FC-1646-42D6-BDFE-AAC32AB261E3}" srcOrd="0" destOrd="0" presId="urn:microsoft.com/office/officeart/2005/8/layout/hProcess9"/>
    <dgm:cxn modelId="{BAC55C64-1105-4114-B244-A0998FA45B21}" type="presOf" srcId="{C1BDE31A-5516-4A21-9848-57A55256329E}" destId="{50DE0260-2466-43B9-B847-CBAD5723F6CE}" srcOrd="0" destOrd="0" presId="urn:microsoft.com/office/officeart/2005/8/layout/hProcess9"/>
    <dgm:cxn modelId="{17648325-2743-48B0-9E30-D87B55A32544}" srcId="{FB70BE9F-E719-4202-8D33-529CEA2B1164}" destId="{7C989ED8-2D96-4228-B780-BA6B3FE7CD5D}" srcOrd="0" destOrd="0" parTransId="{3813153E-56D8-4A59-89E5-2D42B8010196}" sibTransId="{7752A6B6-E198-4477-BB9B-0BCC6EAFE81E}"/>
    <dgm:cxn modelId="{1429BFEF-9CB6-47C8-8B92-B899EA9A633C}" type="presOf" srcId="{60E802DC-EB84-49FB-A939-8A3D33AD039E}" destId="{75FE8813-AEAF-42F8-9C1F-2E5EDBB0C7BD}" srcOrd="0" destOrd="0" presId="urn:microsoft.com/office/officeart/2005/8/layout/hProcess9"/>
    <dgm:cxn modelId="{ADE50005-288C-414E-B3A2-F7CDC287197D}" srcId="{FB70BE9F-E719-4202-8D33-529CEA2B1164}" destId="{B2EBCA91-E9F8-4A88-843D-821B04D31BE5}" srcOrd="4" destOrd="0" parTransId="{9AD80D0E-8D8F-46C8-B618-9394C8B48EB5}" sibTransId="{55E6BF57-533F-4BB1-8B7A-432DB5BE893A}"/>
    <dgm:cxn modelId="{CFE91F2D-1DBE-473B-8C2F-8F1088B97CF5}" type="presParOf" srcId="{2E0A6724-D6DD-4B57-A04D-1F1094B4A1DD}" destId="{0B856FA5-8184-401A-B7CC-D0F7C19B774C}" srcOrd="0" destOrd="0" presId="urn:microsoft.com/office/officeart/2005/8/layout/hProcess9"/>
    <dgm:cxn modelId="{103B84FA-914A-403A-87CD-095B6EAB08ED}" type="presParOf" srcId="{2E0A6724-D6DD-4B57-A04D-1F1094B4A1DD}" destId="{4149AEF3-532F-46DB-B8D1-DBA5AD518527}" srcOrd="1" destOrd="0" presId="urn:microsoft.com/office/officeart/2005/8/layout/hProcess9"/>
    <dgm:cxn modelId="{57243452-FBB7-4576-8461-BC368E0BC801}" type="presParOf" srcId="{4149AEF3-532F-46DB-B8D1-DBA5AD518527}" destId="{11C3E59F-7E06-4CF5-AC41-63AC3850E070}" srcOrd="0" destOrd="0" presId="urn:microsoft.com/office/officeart/2005/8/layout/hProcess9"/>
    <dgm:cxn modelId="{0E5E42A5-3CF8-420C-960F-A3523843B891}" type="presParOf" srcId="{4149AEF3-532F-46DB-B8D1-DBA5AD518527}" destId="{F94ACFA8-8CAB-4ED3-B26D-915B23371831}" srcOrd="1" destOrd="0" presId="urn:microsoft.com/office/officeart/2005/8/layout/hProcess9"/>
    <dgm:cxn modelId="{0A4F5602-B2F2-4A4A-B997-69A95F3C4734}" type="presParOf" srcId="{4149AEF3-532F-46DB-B8D1-DBA5AD518527}" destId="{50DE0260-2466-43B9-B847-CBAD5723F6CE}" srcOrd="2" destOrd="0" presId="urn:microsoft.com/office/officeart/2005/8/layout/hProcess9"/>
    <dgm:cxn modelId="{383EEB6A-0E81-4B6A-A27F-EC553B86BFE5}" type="presParOf" srcId="{4149AEF3-532F-46DB-B8D1-DBA5AD518527}" destId="{E24AF556-FA23-47C0-BC09-7584247BE2E8}" srcOrd="3" destOrd="0" presId="urn:microsoft.com/office/officeart/2005/8/layout/hProcess9"/>
    <dgm:cxn modelId="{5EF880FE-A458-4F54-91AE-81676F52CEF0}" type="presParOf" srcId="{4149AEF3-532F-46DB-B8D1-DBA5AD518527}" destId="{6C1CD3FC-1646-42D6-BDFE-AAC32AB261E3}" srcOrd="4" destOrd="0" presId="urn:microsoft.com/office/officeart/2005/8/layout/hProcess9"/>
    <dgm:cxn modelId="{B5D244B5-A113-4622-8100-6D1C3DD3A07A}" type="presParOf" srcId="{4149AEF3-532F-46DB-B8D1-DBA5AD518527}" destId="{2FF1F2A1-7AF2-474D-8AE4-705E5A9359B2}" srcOrd="5" destOrd="0" presId="urn:microsoft.com/office/officeart/2005/8/layout/hProcess9"/>
    <dgm:cxn modelId="{ABCE712F-F83F-43DF-BE8B-6FDE04D7AFDA}" type="presParOf" srcId="{4149AEF3-532F-46DB-B8D1-DBA5AD518527}" destId="{75FE8813-AEAF-42F8-9C1F-2E5EDBB0C7BD}" srcOrd="6" destOrd="0" presId="urn:microsoft.com/office/officeart/2005/8/layout/hProcess9"/>
    <dgm:cxn modelId="{DEB70469-32C9-4E89-B8B1-A0363D014DBA}" type="presParOf" srcId="{4149AEF3-532F-46DB-B8D1-DBA5AD518527}" destId="{799EF20D-F3EE-4B99-9513-58573E673EA4}" srcOrd="7" destOrd="0" presId="urn:microsoft.com/office/officeart/2005/8/layout/hProcess9"/>
    <dgm:cxn modelId="{8A42944C-5BCA-44E3-B1E4-7FA96811A21A}" type="presParOf" srcId="{4149AEF3-532F-46DB-B8D1-DBA5AD518527}" destId="{06ECC4D9-1FC3-4B27-9832-8F13B57E26D1}" srcOrd="8"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D85F7A40-4C0D-4AC9-95E5-FC5F16F5ECFF}" type="doc">
      <dgm:prSet loTypeId="urn:microsoft.com/office/officeart/2005/8/layout/bProcess2" loCatId="process" qsTypeId="urn:microsoft.com/office/officeart/2005/8/quickstyle/simple5" qsCatId="simple" csTypeId="urn:microsoft.com/office/officeart/2005/8/colors/accent0_1" csCatId="mainScheme" phldr="1"/>
      <dgm:spPr/>
      <dgm:t>
        <a:bodyPr/>
        <a:lstStyle/>
        <a:p>
          <a:endParaRPr lang="ru-RU"/>
        </a:p>
      </dgm:t>
    </dgm:pt>
    <dgm:pt modelId="{A3CE6B0D-1264-4830-839D-79AB973D7D44}">
      <dgm:prSet phldrT="[Текст]" custT="1"/>
      <dgm:spPr/>
      <dgm:t>
        <a:bodyPr/>
        <a:lstStyle/>
        <a:p>
          <a:r>
            <a:rPr lang="kk-KZ" sz="1200" b="1" dirty="0" smtClean="0">
              <a:latin typeface="Times New Roman" pitchFamily="18" charset="0"/>
              <a:ea typeface="Roboto" charset="0"/>
              <a:cs typeface="Times New Roman" pitchFamily="18" charset="0"/>
            </a:rPr>
            <a:t>ArcGIS бағдарламалық кешенінде геодеректер базасын құру қажет</a:t>
          </a:r>
          <a:endParaRPr lang="ru-RU" sz="1200" b="1" dirty="0">
            <a:latin typeface="Times New Roman" pitchFamily="18" charset="0"/>
            <a:ea typeface="Roboto" charset="0"/>
            <a:cs typeface="Times New Roman" pitchFamily="18" charset="0"/>
          </a:endParaRPr>
        </a:p>
      </dgm:t>
    </dgm:pt>
    <dgm:pt modelId="{6460F054-A273-4C01-9AEC-AE1F9D097676}" type="parTrans" cxnId="{749699BA-CEC9-4B2A-A473-E9D8243CB9A9}">
      <dgm:prSet/>
      <dgm:spPr/>
      <dgm:t>
        <a:bodyPr/>
        <a:lstStyle/>
        <a:p>
          <a:endParaRPr lang="ru-RU" sz="900" b="1">
            <a:latin typeface="Times New Roman" pitchFamily="18" charset="0"/>
            <a:ea typeface="Roboto" charset="0"/>
            <a:cs typeface="Times New Roman" pitchFamily="18" charset="0"/>
          </a:endParaRPr>
        </a:p>
      </dgm:t>
    </dgm:pt>
    <dgm:pt modelId="{386609ED-45BD-47B5-A3C5-D907BE96EF5A}" type="sibTrans" cxnId="{749699BA-CEC9-4B2A-A473-E9D8243CB9A9}">
      <dgm:prSet/>
      <dgm:spPr/>
      <dgm:t>
        <a:bodyPr/>
        <a:lstStyle/>
        <a:p>
          <a:endParaRPr lang="ru-RU" sz="900" b="1">
            <a:latin typeface="Times New Roman" pitchFamily="18" charset="0"/>
            <a:ea typeface="Roboto" charset="0"/>
            <a:cs typeface="Times New Roman" pitchFamily="18" charset="0"/>
          </a:endParaRPr>
        </a:p>
      </dgm:t>
    </dgm:pt>
    <dgm:pt modelId="{9757C2F1-9864-4415-9231-2CB762F417B9}">
      <dgm:prSet phldrT="[Текст]" custT="1"/>
      <dgm:spPr/>
      <dgm:t>
        <a:bodyPr/>
        <a:lstStyle/>
        <a:p>
          <a:r>
            <a:rPr lang="kk-KZ" sz="1200" b="1" dirty="0" smtClean="0">
              <a:latin typeface="Times New Roman" pitchFamily="18" charset="0"/>
              <a:ea typeface="Roboto" charset="0"/>
              <a:cs typeface="Times New Roman" pitchFamily="18" charset="0"/>
            </a:rPr>
            <a:t>Растрлық бейнелері мен ғарыштық түсірілімдерін жинақтау;</a:t>
          </a:r>
          <a:endParaRPr lang="ru-RU" sz="1200" b="1" dirty="0">
            <a:latin typeface="Times New Roman" pitchFamily="18" charset="0"/>
            <a:ea typeface="Roboto" charset="0"/>
            <a:cs typeface="Times New Roman" pitchFamily="18" charset="0"/>
          </a:endParaRPr>
        </a:p>
      </dgm:t>
    </dgm:pt>
    <dgm:pt modelId="{7C416E46-A3F8-43C9-98DB-D7027470593F}" type="parTrans" cxnId="{D7FF3D93-04BB-4EFB-B934-FA0FF0C7F794}">
      <dgm:prSet/>
      <dgm:spPr/>
      <dgm:t>
        <a:bodyPr/>
        <a:lstStyle/>
        <a:p>
          <a:endParaRPr lang="ru-RU" sz="900" b="1">
            <a:latin typeface="Times New Roman" pitchFamily="18" charset="0"/>
            <a:ea typeface="Roboto" charset="0"/>
            <a:cs typeface="Times New Roman" pitchFamily="18" charset="0"/>
          </a:endParaRPr>
        </a:p>
      </dgm:t>
    </dgm:pt>
    <dgm:pt modelId="{804F3047-48AA-488A-AEC0-938373EEAA67}" type="sibTrans" cxnId="{D7FF3D93-04BB-4EFB-B934-FA0FF0C7F794}">
      <dgm:prSet/>
      <dgm:spPr/>
      <dgm:t>
        <a:bodyPr/>
        <a:lstStyle/>
        <a:p>
          <a:endParaRPr lang="ru-RU" sz="900" b="1">
            <a:latin typeface="Times New Roman" pitchFamily="18" charset="0"/>
            <a:ea typeface="Roboto" charset="0"/>
            <a:cs typeface="Times New Roman" pitchFamily="18" charset="0"/>
          </a:endParaRPr>
        </a:p>
      </dgm:t>
    </dgm:pt>
    <dgm:pt modelId="{92C1F848-025B-4DBE-90AC-37B11ECC7F3E}">
      <dgm:prSet phldrT="[Текст]" custT="1"/>
      <dgm:spPr/>
      <dgm:t>
        <a:bodyPr/>
        <a:lstStyle/>
        <a:p>
          <a:r>
            <a:rPr lang="kk-KZ" sz="900" b="1" dirty="0" smtClean="0">
              <a:latin typeface="Times New Roman" pitchFamily="18" charset="0"/>
              <a:ea typeface="Roboto" charset="0"/>
              <a:cs typeface="Times New Roman" pitchFamily="18" charset="0"/>
            </a:rPr>
            <a:t>Shape file-дар құру, деректерді атрибуттық кестеге енгізу ;</a:t>
          </a:r>
          <a:endParaRPr lang="ru-RU" sz="900" b="1" dirty="0">
            <a:latin typeface="Times New Roman" pitchFamily="18" charset="0"/>
            <a:ea typeface="Roboto" charset="0"/>
            <a:cs typeface="Times New Roman" pitchFamily="18" charset="0"/>
          </a:endParaRPr>
        </a:p>
      </dgm:t>
    </dgm:pt>
    <dgm:pt modelId="{746D9941-1A0D-423C-865D-95E3BFC758DF}" type="parTrans" cxnId="{4E264998-FF8D-436D-8A3A-D48D185F3E96}">
      <dgm:prSet/>
      <dgm:spPr/>
      <dgm:t>
        <a:bodyPr/>
        <a:lstStyle/>
        <a:p>
          <a:endParaRPr lang="ru-RU" sz="900" b="1">
            <a:latin typeface="Times New Roman" pitchFamily="18" charset="0"/>
            <a:ea typeface="Roboto" charset="0"/>
            <a:cs typeface="Times New Roman" pitchFamily="18" charset="0"/>
          </a:endParaRPr>
        </a:p>
      </dgm:t>
    </dgm:pt>
    <dgm:pt modelId="{3DDA3DB5-8913-4A25-9D3A-DF9311E6D4C0}" type="sibTrans" cxnId="{4E264998-FF8D-436D-8A3A-D48D185F3E96}">
      <dgm:prSet/>
      <dgm:spPr/>
      <dgm:t>
        <a:bodyPr/>
        <a:lstStyle/>
        <a:p>
          <a:endParaRPr lang="ru-RU" sz="900" b="1">
            <a:latin typeface="Times New Roman" pitchFamily="18" charset="0"/>
            <a:ea typeface="Roboto" charset="0"/>
            <a:cs typeface="Times New Roman" pitchFamily="18" charset="0"/>
          </a:endParaRPr>
        </a:p>
      </dgm:t>
    </dgm:pt>
    <dgm:pt modelId="{657E02B0-A1C0-4A6E-A1D0-C93647FF7279}">
      <dgm:prSet phldrT="[Текст]" custT="1"/>
      <dgm:spPr/>
      <dgm:t>
        <a:bodyPr/>
        <a:lstStyle/>
        <a:p>
          <a:r>
            <a:rPr lang="kk-KZ" sz="1200" b="1" dirty="0" smtClean="0">
              <a:latin typeface="Times New Roman" pitchFamily="18" charset="0"/>
              <a:ea typeface="Roboto" charset="0"/>
              <a:cs typeface="Times New Roman" pitchFamily="18" charset="0"/>
            </a:rPr>
            <a:t>Визуализациялау</a:t>
          </a:r>
          <a:endParaRPr lang="ru-RU" sz="1200" b="1" dirty="0">
            <a:latin typeface="Times New Roman" pitchFamily="18" charset="0"/>
            <a:ea typeface="Roboto" charset="0"/>
            <a:cs typeface="Times New Roman" pitchFamily="18" charset="0"/>
          </a:endParaRPr>
        </a:p>
      </dgm:t>
    </dgm:pt>
    <dgm:pt modelId="{FD964EF1-C8EC-4BE2-9A32-89FCA5E1A653}" type="parTrans" cxnId="{52A4C32A-E6EC-4AFF-8884-314094E49299}">
      <dgm:prSet/>
      <dgm:spPr/>
      <dgm:t>
        <a:bodyPr/>
        <a:lstStyle/>
        <a:p>
          <a:endParaRPr lang="ru-RU" sz="900" b="1">
            <a:latin typeface="Times New Roman" pitchFamily="18" charset="0"/>
            <a:ea typeface="Roboto" charset="0"/>
            <a:cs typeface="Times New Roman" pitchFamily="18" charset="0"/>
          </a:endParaRPr>
        </a:p>
      </dgm:t>
    </dgm:pt>
    <dgm:pt modelId="{D0156921-C344-4787-9188-45BB697D9CC9}" type="sibTrans" cxnId="{52A4C32A-E6EC-4AFF-8884-314094E49299}">
      <dgm:prSet/>
      <dgm:spPr/>
      <dgm:t>
        <a:bodyPr/>
        <a:lstStyle/>
        <a:p>
          <a:endParaRPr lang="ru-RU" sz="900" b="1">
            <a:latin typeface="Times New Roman" pitchFamily="18" charset="0"/>
            <a:ea typeface="Roboto" charset="0"/>
            <a:cs typeface="Times New Roman" pitchFamily="18" charset="0"/>
          </a:endParaRPr>
        </a:p>
      </dgm:t>
    </dgm:pt>
    <dgm:pt modelId="{4D660569-EB2E-44CE-85E6-E703BF02DE2A}">
      <dgm:prSet phldrT="[Текст]" custT="1"/>
      <dgm:spPr/>
      <dgm:t>
        <a:bodyPr/>
        <a:lstStyle/>
        <a:p>
          <a:r>
            <a:rPr lang="kk-KZ" sz="1200" b="1" dirty="0" smtClean="0">
              <a:latin typeface="Times New Roman" pitchFamily="18" charset="0"/>
              <a:ea typeface="Roboto" charset="0"/>
              <a:cs typeface="Times New Roman" pitchFamily="18" charset="0"/>
            </a:rPr>
            <a:t>Деректерді талдау;</a:t>
          </a:r>
          <a:endParaRPr lang="ru-RU" sz="1200" b="1" dirty="0">
            <a:latin typeface="Times New Roman" pitchFamily="18" charset="0"/>
            <a:ea typeface="Roboto" charset="0"/>
            <a:cs typeface="Times New Roman" pitchFamily="18" charset="0"/>
          </a:endParaRPr>
        </a:p>
      </dgm:t>
    </dgm:pt>
    <dgm:pt modelId="{D65528A9-21AD-40EC-9F5B-212F593B307A}" type="parTrans" cxnId="{725E7203-5847-47DF-AFF5-7B0A915E24E0}">
      <dgm:prSet/>
      <dgm:spPr/>
      <dgm:t>
        <a:bodyPr/>
        <a:lstStyle/>
        <a:p>
          <a:endParaRPr lang="ru-RU" sz="900" b="1">
            <a:latin typeface="Times New Roman" pitchFamily="18" charset="0"/>
            <a:ea typeface="Roboto" charset="0"/>
            <a:cs typeface="Times New Roman" pitchFamily="18" charset="0"/>
          </a:endParaRPr>
        </a:p>
      </dgm:t>
    </dgm:pt>
    <dgm:pt modelId="{9E52ADD2-05AF-40BE-BCC1-F412DF015B24}" type="sibTrans" cxnId="{725E7203-5847-47DF-AFF5-7B0A915E24E0}">
      <dgm:prSet/>
      <dgm:spPr/>
      <dgm:t>
        <a:bodyPr/>
        <a:lstStyle/>
        <a:p>
          <a:endParaRPr lang="ru-RU" sz="900" b="1">
            <a:latin typeface="Times New Roman" pitchFamily="18" charset="0"/>
            <a:ea typeface="Roboto" charset="0"/>
            <a:cs typeface="Times New Roman" pitchFamily="18" charset="0"/>
          </a:endParaRPr>
        </a:p>
      </dgm:t>
    </dgm:pt>
    <dgm:pt modelId="{BE94247A-922A-46BC-BC1D-B1F45D2FF9EB}">
      <dgm:prSet phldrT="[Текст]" custT="1"/>
      <dgm:spPr/>
      <dgm:t>
        <a:bodyPr/>
        <a:lstStyle/>
        <a:p>
          <a:r>
            <a:rPr lang="kk-KZ" sz="1200" b="1" dirty="0" smtClean="0">
              <a:latin typeface="Times New Roman" pitchFamily="18" charset="0"/>
              <a:ea typeface="Roboto" charset="0"/>
              <a:cs typeface="Times New Roman" pitchFamily="18" charset="0"/>
            </a:rPr>
            <a:t>Картаны даярлау, компоновка жасау және модельдер құрастыру;</a:t>
          </a:r>
          <a:endParaRPr lang="ru-RU" sz="1200" b="1" dirty="0">
            <a:latin typeface="Times New Roman" pitchFamily="18" charset="0"/>
            <a:ea typeface="Roboto" charset="0"/>
            <a:cs typeface="Times New Roman" pitchFamily="18" charset="0"/>
          </a:endParaRPr>
        </a:p>
      </dgm:t>
    </dgm:pt>
    <dgm:pt modelId="{3E243065-883A-4BBC-AFBA-475D043A6292}" type="parTrans" cxnId="{00D385A5-D4C5-4C10-901A-519640161C15}">
      <dgm:prSet/>
      <dgm:spPr/>
      <dgm:t>
        <a:bodyPr/>
        <a:lstStyle/>
        <a:p>
          <a:endParaRPr lang="ru-RU" sz="900" b="1">
            <a:latin typeface="Times New Roman" pitchFamily="18" charset="0"/>
            <a:ea typeface="Roboto" charset="0"/>
            <a:cs typeface="Times New Roman" pitchFamily="18" charset="0"/>
          </a:endParaRPr>
        </a:p>
      </dgm:t>
    </dgm:pt>
    <dgm:pt modelId="{E33B4695-6CE2-487C-B5E4-457A01E955DD}" type="sibTrans" cxnId="{00D385A5-D4C5-4C10-901A-519640161C15}">
      <dgm:prSet/>
      <dgm:spPr/>
      <dgm:t>
        <a:bodyPr/>
        <a:lstStyle/>
        <a:p>
          <a:endParaRPr lang="ru-RU" sz="900" b="1">
            <a:latin typeface="Times New Roman" pitchFamily="18" charset="0"/>
            <a:ea typeface="Roboto" charset="0"/>
            <a:cs typeface="Times New Roman" pitchFamily="18" charset="0"/>
          </a:endParaRPr>
        </a:p>
      </dgm:t>
    </dgm:pt>
    <dgm:pt modelId="{CDC3577A-581F-4B57-8646-E82DBB33C112}">
      <dgm:prSet phldrT="[Текст]" custT="1"/>
      <dgm:spPr/>
      <dgm:t>
        <a:bodyPr/>
        <a:lstStyle/>
        <a:p>
          <a:r>
            <a:rPr lang="kk-KZ" sz="1200" b="1" dirty="0" smtClean="0">
              <a:latin typeface="Times New Roman" pitchFamily="18" charset="0"/>
              <a:ea typeface="Roboto" charset="0"/>
              <a:cs typeface="Times New Roman" pitchFamily="18" charset="0"/>
            </a:rPr>
            <a:t>Талдау нәтижелерін қорытындылау</a:t>
          </a:r>
          <a:endParaRPr lang="ru-RU" sz="1200" b="1" dirty="0">
            <a:latin typeface="Times New Roman" pitchFamily="18" charset="0"/>
            <a:ea typeface="Roboto" charset="0"/>
            <a:cs typeface="Times New Roman" pitchFamily="18" charset="0"/>
          </a:endParaRPr>
        </a:p>
      </dgm:t>
    </dgm:pt>
    <dgm:pt modelId="{EE11CD2B-4061-465D-B076-78CA4215650B}" type="parTrans" cxnId="{888B0188-0A34-4392-9AD8-3904E6BF6E62}">
      <dgm:prSet/>
      <dgm:spPr/>
      <dgm:t>
        <a:bodyPr/>
        <a:lstStyle/>
        <a:p>
          <a:endParaRPr lang="ru-RU" sz="900" b="1">
            <a:latin typeface="Times New Roman" pitchFamily="18" charset="0"/>
            <a:ea typeface="Roboto" charset="0"/>
            <a:cs typeface="Times New Roman" pitchFamily="18" charset="0"/>
          </a:endParaRPr>
        </a:p>
      </dgm:t>
    </dgm:pt>
    <dgm:pt modelId="{E69B4CF3-53EF-4011-9E7C-9C8157275CAF}" type="sibTrans" cxnId="{888B0188-0A34-4392-9AD8-3904E6BF6E62}">
      <dgm:prSet/>
      <dgm:spPr/>
      <dgm:t>
        <a:bodyPr/>
        <a:lstStyle/>
        <a:p>
          <a:endParaRPr lang="ru-RU" sz="900" b="1">
            <a:latin typeface="Times New Roman" pitchFamily="18" charset="0"/>
            <a:ea typeface="Roboto" charset="0"/>
            <a:cs typeface="Times New Roman" pitchFamily="18" charset="0"/>
          </a:endParaRPr>
        </a:p>
      </dgm:t>
    </dgm:pt>
    <dgm:pt modelId="{2DF65B58-224E-414D-92DB-331494BF6846}" type="pres">
      <dgm:prSet presAssocID="{D85F7A40-4C0D-4AC9-95E5-FC5F16F5ECFF}" presName="diagram" presStyleCnt="0">
        <dgm:presLayoutVars>
          <dgm:dir/>
          <dgm:resizeHandles/>
        </dgm:presLayoutVars>
      </dgm:prSet>
      <dgm:spPr/>
      <dgm:t>
        <a:bodyPr/>
        <a:lstStyle/>
        <a:p>
          <a:endParaRPr lang="ru-RU"/>
        </a:p>
      </dgm:t>
    </dgm:pt>
    <dgm:pt modelId="{1AF2B8B3-C5E4-4C1E-BCDB-F92D26E5179C}" type="pres">
      <dgm:prSet presAssocID="{A3CE6B0D-1264-4830-839D-79AB973D7D44}" presName="firstNode" presStyleLbl="node1" presStyleIdx="0" presStyleCnt="7" custScaleX="115338" custScaleY="113327">
        <dgm:presLayoutVars>
          <dgm:bulletEnabled val="1"/>
        </dgm:presLayoutVars>
      </dgm:prSet>
      <dgm:spPr/>
      <dgm:t>
        <a:bodyPr/>
        <a:lstStyle/>
        <a:p>
          <a:endParaRPr lang="ru-RU"/>
        </a:p>
      </dgm:t>
    </dgm:pt>
    <dgm:pt modelId="{A9D4A9DC-C2A4-4067-94CA-1E2452DEC7EA}" type="pres">
      <dgm:prSet presAssocID="{386609ED-45BD-47B5-A3C5-D907BE96EF5A}" presName="sibTrans" presStyleLbl="sibTrans2D1" presStyleIdx="0" presStyleCnt="6"/>
      <dgm:spPr/>
      <dgm:t>
        <a:bodyPr/>
        <a:lstStyle/>
        <a:p>
          <a:endParaRPr lang="ru-RU"/>
        </a:p>
      </dgm:t>
    </dgm:pt>
    <dgm:pt modelId="{8DEDDC78-47CC-497F-8D20-0E3A73030A1E}" type="pres">
      <dgm:prSet presAssocID="{9757C2F1-9864-4415-9231-2CB762F417B9}" presName="middleNode" presStyleCnt="0"/>
      <dgm:spPr/>
    </dgm:pt>
    <dgm:pt modelId="{82B8E792-1F39-4C13-8F4E-24B05FDD1612}" type="pres">
      <dgm:prSet presAssocID="{9757C2F1-9864-4415-9231-2CB762F417B9}" presName="padding" presStyleLbl="node1" presStyleIdx="0" presStyleCnt="7"/>
      <dgm:spPr/>
    </dgm:pt>
    <dgm:pt modelId="{3E2A1322-A5CC-48A4-AD8C-F1348E2F991C}" type="pres">
      <dgm:prSet presAssocID="{9757C2F1-9864-4415-9231-2CB762F417B9}" presName="shape" presStyleLbl="node1" presStyleIdx="1" presStyleCnt="7" custScaleX="153555" custScaleY="152742">
        <dgm:presLayoutVars>
          <dgm:bulletEnabled val="1"/>
        </dgm:presLayoutVars>
      </dgm:prSet>
      <dgm:spPr/>
      <dgm:t>
        <a:bodyPr/>
        <a:lstStyle/>
        <a:p>
          <a:endParaRPr lang="ru-RU"/>
        </a:p>
      </dgm:t>
    </dgm:pt>
    <dgm:pt modelId="{D7075973-3DA8-45ED-B67B-369F5CCDF0E7}" type="pres">
      <dgm:prSet presAssocID="{804F3047-48AA-488A-AEC0-938373EEAA67}" presName="sibTrans" presStyleLbl="sibTrans2D1" presStyleIdx="1" presStyleCnt="6"/>
      <dgm:spPr/>
      <dgm:t>
        <a:bodyPr/>
        <a:lstStyle/>
        <a:p>
          <a:endParaRPr lang="ru-RU"/>
        </a:p>
      </dgm:t>
    </dgm:pt>
    <dgm:pt modelId="{B722851C-02D8-4940-8953-3C7129A0FDA4}" type="pres">
      <dgm:prSet presAssocID="{92C1F848-025B-4DBE-90AC-37B11ECC7F3E}" presName="middleNode" presStyleCnt="0"/>
      <dgm:spPr/>
    </dgm:pt>
    <dgm:pt modelId="{1715A24C-C757-4CF5-8D03-8F683D988A64}" type="pres">
      <dgm:prSet presAssocID="{92C1F848-025B-4DBE-90AC-37B11ECC7F3E}" presName="padding" presStyleLbl="node1" presStyleIdx="1" presStyleCnt="7"/>
      <dgm:spPr/>
    </dgm:pt>
    <dgm:pt modelId="{2BA5E1D4-13A5-4D63-A59D-778D3AFCC637}" type="pres">
      <dgm:prSet presAssocID="{92C1F848-025B-4DBE-90AC-37B11ECC7F3E}" presName="shape" presStyleLbl="node1" presStyleIdx="2" presStyleCnt="7" custScaleX="147908" custScaleY="153832">
        <dgm:presLayoutVars>
          <dgm:bulletEnabled val="1"/>
        </dgm:presLayoutVars>
      </dgm:prSet>
      <dgm:spPr/>
      <dgm:t>
        <a:bodyPr/>
        <a:lstStyle/>
        <a:p>
          <a:endParaRPr lang="ru-RU"/>
        </a:p>
      </dgm:t>
    </dgm:pt>
    <dgm:pt modelId="{5F3D4143-7799-45D3-8728-5F1384EBB92B}" type="pres">
      <dgm:prSet presAssocID="{3DDA3DB5-8913-4A25-9D3A-DF9311E6D4C0}" presName="sibTrans" presStyleLbl="sibTrans2D1" presStyleIdx="2" presStyleCnt="6"/>
      <dgm:spPr/>
      <dgm:t>
        <a:bodyPr/>
        <a:lstStyle/>
        <a:p>
          <a:endParaRPr lang="ru-RU"/>
        </a:p>
      </dgm:t>
    </dgm:pt>
    <dgm:pt modelId="{E7D60BE2-FE37-47C4-8D66-D9406D55D87E}" type="pres">
      <dgm:prSet presAssocID="{657E02B0-A1C0-4A6E-A1D0-C93647FF7279}" presName="middleNode" presStyleCnt="0"/>
      <dgm:spPr/>
    </dgm:pt>
    <dgm:pt modelId="{FA019C4E-D256-4257-92B7-D8B6BF3D9F45}" type="pres">
      <dgm:prSet presAssocID="{657E02B0-A1C0-4A6E-A1D0-C93647FF7279}" presName="padding" presStyleLbl="node1" presStyleIdx="2" presStyleCnt="7"/>
      <dgm:spPr/>
    </dgm:pt>
    <dgm:pt modelId="{2D0EA895-916F-49D2-8F87-F9F3218E305D}" type="pres">
      <dgm:prSet presAssocID="{657E02B0-A1C0-4A6E-A1D0-C93647FF7279}" presName="shape" presStyleLbl="node1" presStyleIdx="3" presStyleCnt="7" custScaleX="137348" custScaleY="142788">
        <dgm:presLayoutVars>
          <dgm:bulletEnabled val="1"/>
        </dgm:presLayoutVars>
      </dgm:prSet>
      <dgm:spPr/>
      <dgm:t>
        <a:bodyPr/>
        <a:lstStyle/>
        <a:p>
          <a:endParaRPr lang="ru-RU"/>
        </a:p>
      </dgm:t>
    </dgm:pt>
    <dgm:pt modelId="{860E89C2-F6E9-4E54-95E5-DDA084BE2327}" type="pres">
      <dgm:prSet presAssocID="{D0156921-C344-4787-9188-45BB697D9CC9}" presName="sibTrans" presStyleLbl="sibTrans2D1" presStyleIdx="3" presStyleCnt="6"/>
      <dgm:spPr/>
      <dgm:t>
        <a:bodyPr/>
        <a:lstStyle/>
        <a:p>
          <a:endParaRPr lang="ru-RU"/>
        </a:p>
      </dgm:t>
    </dgm:pt>
    <dgm:pt modelId="{D683A6FA-3168-4DC0-ABAE-CAFA1B64E7BE}" type="pres">
      <dgm:prSet presAssocID="{4D660569-EB2E-44CE-85E6-E703BF02DE2A}" presName="middleNode" presStyleCnt="0"/>
      <dgm:spPr/>
    </dgm:pt>
    <dgm:pt modelId="{039D0A5F-A53B-42EE-87D5-2A50BA6FA41B}" type="pres">
      <dgm:prSet presAssocID="{4D660569-EB2E-44CE-85E6-E703BF02DE2A}" presName="padding" presStyleLbl="node1" presStyleIdx="3" presStyleCnt="7"/>
      <dgm:spPr/>
    </dgm:pt>
    <dgm:pt modelId="{44535E0B-DEEF-4316-B505-66D6F4CCD47D}" type="pres">
      <dgm:prSet presAssocID="{4D660569-EB2E-44CE-85E6-E703BF02DE2A}" presName="shape" presStyleLbl="node1" presStyleIdx="4" presStyleCnt="7" custScaleX="163147" custScaleY="166234">
        <dgm:presLayoutVars>
          <dgm:bulletEnabled val="1"/>
        </dgm:presLayoutVars>
      </dgm:prSet>
      <dgm:spPr/>
      <dgm:t>
        <a:bodyPr/>
        <a:lstStyle/>
        <a:p>
          <a:endParaRPr lang="ru-RU"/>
        </a:p>
      </dgm:t>
    </dgm:pt>
    <dgm:pt modelId="{D4F2E43E-473E-4228-BB0A-DC0E9B8E1ADB}" type="pres">
      <dgm:prSet presAssocID="{9E52ADD2-05AF-40BE-BCC1-F412DF015B24}" presName="sibTrans" presStyleLbl="sibTrans2D1" presStyleIdx="4" presStyleCnt="6"/>
      <dgm:spPr/>
      <dgm:t>
        <a:bodyPr/>
        <a:lstStyle/>
        <a:p>
          <a:endParaRPr lang="ru-RU"/>
        </a:p>
      </dgm:t>
    </dgm:pt>
    <dgm:pt modelId="{0E80E000-E78D-4096-9C2B-65C42BD0D5E1}" type="pres">
      <dgm:prSet presAssocID="{BE94247A-922A-46BC-BC1D-B1F45D2FF9EB}" presName="middleNode" presStyleCnt="0"/>
      <dgm:spPr/>
    </dgm:pt>
    <dgm:pt modelId="{71754FAC-F60A-4936-B730-CCB154A97E9F}" type="pres">
      <dgm:prSet presAssocID="{BE94247A-922A-46BC-BC1D-B1F45D2FF9EB}" presName="padding" presStyleLbl="node1" presStyleIdx="4" presStyleCnt="7"/>
      <dgm:spPr/>
    </dgm:pt>
    <dgm:pt modelId="{3BE9923C-1D88-4717-A0D1-F284EAF89423}" type="pres">
      <dgm:prSet presAssocID="{BE94247A-922A-46BC-BC1D-B1F45D2FF9EB}" presName="shape" presStyleLbl="node1" presStyleIdx="5" presStyleCnt="7" custScaleX="163726" custScaleY="162032">
        <dgm:presLayoutVars>
          <dgm:bulletEnabled val="1"/>
        </dgm:presLayoutVars>
      </dgm:prSet>
      <dgm:spPr/>
      <dgm:t>
        <a:bodyPr/>
        <a:lstStyle/>
        <a:p>
          <a:endParaRPr lang="ru-RU"/>
        </a:p>
      </dgm:t>
    </dgm:pt>
    <dgm:pt modelId="{C2124797-26F9-46C4-AD35-8ED39F309D33}" type="pres">
      <dgm:prSet presAssocID="{E33B4695-6CE2-487C-B5E4-457A01E955DD}" presName="sibTrans" presStyleLbl="sibTrans2D1" presStyleIdx="5" presStyleCnt="6"/>
      <dgm:spPr/>
      <dgm:t>
        <a:bodyPr/>
        <a:lstStyle/>
        <a:p>
          <a:endParaRPr lang="ru-RU"/>
        </a:p>
      </dgm:t>
    </dgm:pt>
    <dgm:pt modelId="{19684FEF-1719-48B9-AC95-73194E772AC6}" type="pres">
      <dgm:prSet presAssocID="{CDC3577A-581F-4B57-8646-E82DBB33C112}" presName="lastNode" presStyleLbl="node1" presStyleIdx="6" presStyleCnt="7" custScaleX="112696" custScaleY="113504">
        <dgm:presLayoutVars>
          <dgm:bulletEnabled val="1"/>
        </dgm:presLayoutVars>
      </dgm:prSet>
      <dgm:spPr/>
      <dgm:t>
        <a:bodyPr/>
        <a:lstStyle/>
        <a:p>
          <a:endParaRPr lang="ru-RU"/>
        </a:p>
      </dgm:t>
    </dgm:pt>
  </dgm:ptLst>
  <dgm:cxnLst>
    <dgm:cxn modelId="{5691E3B8-2733-48AB-A1C6-E71A9869F612}" type="presOf" srcId="{BE94247A-922A-46BC-BC1D-B1F45D2FF9EB}" destId="{3BE9923C-1D88-4717-A0D1-F284EAF89423}" srcOrd="0" destOrd="0" presId="urn:microsoft.com/office/officeart/2005/8/layout/bProcess2"/>
    <dgm:cxn modelId="{00D385A5-D4C5-4C10-901A-519640161C15}" srcId="{D85F7A40-4C0D-4AC9-95E5-FC5F16F5ECFF}" destId="{BE94247A-922A-46BC-BC1D-B1F45D2FF9EB}" srcOrd="5" destOrd="0" parTransId="{3E243065-883A-4BBC-AFBA-475D043A6292}" sibTransId="{E33B4695-6CE2-487C-B5E4-457A01E955DD}"/>
    <dgm:cxn modelId="{68CC725C-C82F-4796-98F7-7D291D731131}" type="presOf" srcId="{657E02B0-A1C0-4A6E-A1D0-C93647FF7279}" destId="{2D0EA895-916F-49D2-8F87-F9F3218E305D}" srcOrd="0" destOrd="0" presId="urn:microsoft.com/office/officeart/2005/8/layout/bProcess2"/>
    <dgm:cxn modelId="{D02CD7B3-C715-4816-9C72-47B86302E5F9}" type="presOf" srcId="{D85F7A40-4C0D-4AC9-95E5-FC5F16F5ECFF}" destId="{2DF65B58-224E-414D-92DB-331494BF6846}" srcOrd="0" destOrd="0" presId="urn:microsoft.com/office/officeart/2005/8/layout/bProcess2"/>
    <dgm:cxn modelId="{D7FF3D93-04BB-4EFB-B934-FA0FF0C7F794}" srcId="{D85F7A40-4C0D-4AC9-95E5-FC5F16F5ECFF}" destId="{9757C2F1-9864-4415-9231-2CB762F417B9}" srcOrd="1" destOrd="0" parTransId="{7C416E46-A3F8-43C9-98DB-D7027470593F}" sibTransId="{804F3047-48AA-488A-AEC0-938373EEAA67}"/>
    <dgm:cxn modelId="{B42942A9-211D-4EC9-B864-4B21C439ACA7}" type="presOf" srcId="{92C1F848-025B-4DBE-90AC-37B11ECC7F3E}" destId="{2BA5E1D4-13A5-4D63-A59D-778D3AFCC637}" srcOrd="0" destOrd="0" presId="urn:microsoft.com/office/officeart/2005/8/layout/bProcess2"/>
    <dgm:cxn modelId="{6EC67959-9013-47E5-9862-D79CA1494BCF}" type="presOf" srcId="{4D660569-EB2E-44CE-85E6-E703BF02DE2A}" destId="{44535E0B-DEEF-4316-B505-66D6F4CCD47D}" srcOrd="0" destOrd="0" presId="urn:microsoft.com/office/officeart/2005/8/layout/bProcess2"/>
    <dgm:cxn modelId="{52A4C32A-E6EC-4AFF-8884-314094E49299}" srcId="{D85F7A40-4C0D-4AC9-95E5-FC5F16F5ECFF}" destId="{657E02B0-A1C0-4A6E-A1D0-C93647FF7279}" srcOrd="3" destOrd="0" parTransId="{FD964EF1-C8EC-4BE2-9A32-89FCA5E1A653}" sibTransId="{D0156921-C344-4787-9188-45BB697D9CC9}"/>
    <dgm:cxn modelId="{5AD80608-F1E1-4D6F-A4CC-2ED71E91C255}" type="presOf" srcId="{9E52ADD2-05AF-40BE-BCC1-F412DF015B24}" destId="{D4F2E43E-473E-4228-BB0A-DC0E9B8E1ADB}" srcOrd="0" destOrd="0" presId="urn:microsoft.com/office/officeart/2005/8/layout/bProcess2"/>
    <dgm:cxn modelId="{4E264998-FF8D-436D-8A3A-D48D185F3E96}" srcId="{D85F7A40-4C0D-4AC9-95E5-FC5F16F5ECFF}" destId="{92C1F848-025B-4DBE-90AC-37B11ECC7F3E}" srcOrd="2" destOrd="0" parTransId="{746D9941-1A0D-423C-865D-95E3BFC758DF}" sibTransId="{3DDA3DB5-8913-4A25-9D3A-DF9311E6D4C0}"/>
    <dgm:cxn modelId="{725E7203-5847-47DF-AFF5-7B0A915E24E0}" srcId="{D85F7A40-4C0D-4AC9-95E5-FC5F16F5ECFF}" destId="{4D660569-EB2E-44CE-85E6-E703BF02DE2A}" srcOrd="4" destOrd="0" parTransId="{D65528A9-21AD-40EC-9F5B-212F593B307A}" sibTransId="{9E52ADD2-05AF-40BE-BCC1-F412DF015B24}"/>
    <dgm:cxn modelId="{888B0188-0A34-4392-9AD8-3904E6BF6E62}" srcId="{D85F7A40-4C0D-4AC9-95E5-FC5F16F5ECFF}" destId="{CDC3577A-581F-4B57-8646-E82DBB33C112}" srcOrd="6" destOrd="0" parTransId="{EE11CD2B-4061-465D-B076-78CA4215650B}" sibTransId="{E69B4CF3-53EF-4011-9E7C-9C8157275CAF}"/>
    <dgm:cxn modelId="{5644DC93-7130-4BAA-86AD-EAB8754E769F}" type="presOf" srcId="{E33B4695-6CE2-487C-B5E4-457A01E955DD}" destId="{C2124797-26F9-46C4-AD35-8ED39F309D33}" srcOrd="0" destOrd="0" presId="urn:microsoft.com/office/officeart/2005/8/layout/bProcess2"/>
    <dgm:cxn modelId="{C8441DEA-7848-4FAC-90E1-253263C15B54}" type="presOf" srcId="{804F3047-48AA-488A-AEC0-938373EEAA67}" destId="{D7075973-3DA8-45ED-B67B-369F5CCDF0E7}" srcOrd="0" destOrd="0" presId="urn:microsoft.com/office/officeart/2005/8/layout/bProcess2"/>
    <dgm:cxn modelId="{0F613F77-95E3-4F7F-AA76-79D04BB86733}" type="presOf" srcId="{D0156921-C344-4787-9188-45BB697D9CC9}" destId="{860E89C2-F6E9-4E54-95E5-DDA084BE2327}" srcOrd="0" destOrd="0" presId="urn:microsoft.com/office/officeart/2005/8/layout/bProcess2"/>
    <dgm:cxn modelId="{74E4B83E-5B2B-4454-903D-8E214325B4CE}" type="presOf" srcId="{386609ED-45BD-47B5-A3C5-D907BE96EF5A}" destId="{A9D4A9DC-C2A4-4067-94CA-1E2452DEC7EA}" srcOrd="0" destOrd="0" presId="urn:microsoft.com/office/officeart/2005/8/layout/bProcess2"/>
    <dgm:cxn modelId="{91D0B7D7-ECA8-4AE0-8BFC-42ABCA74F09F}" type="presOf" srcId="{A3CE6B0D-1264-4830-839D-79AB973D7D44}" destId="{1AF2B8B3-C5E4-4C1E-BCDB-F92D26E5179C}" srcOrd="0" destOrd="0" presId="urn:microsoft.com/office/officeart/2005/8/layout/bProcess2"/>
    <dgm:cxn modelId="{BE34603B-C8E1-400F-8670-A27B80090677}" type="presOf" srcId="{3DDA3DB5-8913-4A25-9D3A-DF9311E6D4C0}" destId="{5F3D4143-7799-45D3-8728-5F1384EBB92B}" srcOrd="0" destOrd="0" presId="urn:microsoft.com/office/officeart/2005/8/layout/bProcess2"/>
    <dgm:cxn modelId="{2216DEED-0FDF-4119-BA00-26187871E5D4}" type="presOf" srcId="{CDC3577A-581F-4B57-8646-E82DBB33C112}" destId="{19684FEF-1719-48B9-AC95-73194E772AC6}" srcOrd="0" destOrd="0" presId="urn:microsoft.com/office/officeart/2005/8/layout/bProcess2"/>
    <dgm:cxn modelId="{08E5D604-B714-49D0-A4DB-C9B4FE6C186A}" type="presOf" srcId="{9757C2F1-9864-4415-9231-2CB762F417B9}" destId="{3E2A1322-A5CC-48A4-AD8C-F1348E2F991C}" srcOrd="0" destOrd="0" presId="urn:microsoft.com/office/officeart/2005/8/layout/bProcess2"/>
    <dgm:cxn modelId="{749699BA-CEC9-4B2A-A473-E9D8243CB9A9}" srcId="{D85F7A40-4C0D-4AC9-95E5-FC5F16F5ECFF}" destId="{A3CE6B0D-1264-4830-839D-79AB973D7D44}" srcOrd="0" destOrd="0" parTransId="{6460F054-A273-4C01-9AEC-AE1F9D097676}" sibTransId="{386609ED-45BD-47B5-A3C5-D907BE96EF5A}"/>
    <dgm:cxn modelId="{71623922-B413-4D55-AADF-A71194EC0092}" type="presParOf" srcId="{2DF65B58-224E-414D-92DB-331494BF6846}" destId="{1AF2B8B3-C5E4-4C1E-BCDB-F92D26E5179C}" srcOrd="0" destOrd="0" presId="urn:microsoft.com/office/officeart/2005/8/layout/bProcess2"/>
    <dgm:cxn modelId="{808E8BEE-C752-4257-86EE-89C04282E37C}" type="presParOf" srcId="{2DF65B58-224E-414D-92DB-331494BF6846}" destId="{A9D4A9DC-C2A4-4067-94CA-1E2452DEC7EA}" srcOrd="1" destOrd="0" presId="urn:microsoft.com/office/officeart/2005/8/layout/bProcess2"/>
    <dgm:cxn modelId="{F93DDA41-475D-4A0B-B297-38178D524B3D}" type="presParOf" srcId="{2DF65B58-224E-414D-92DB-331494BF6846}" destId="{8DEDDC78-47CC-497F-8D20-0E3A73030A1E}" srcOrd="2" destOrd="0" presId="urn:microsoft.com/office/officeart/2005/8/layout/bProcess2"/>
    <dgm:cxn modelId="{5976D0E7-72C0-45C1-9E51-BF006A80216B}" type="presParOf" srcId="{8DEDDC78-47CC-497F-8D20-0E3A73030A1E}" destId="{82B8E792-1F39-4C13-8F4E-24B05FDD1612}" srcOrd="0" destOrd="0" presId="urn:microsoft.com/office/officeart/2005/8/layout/bProcess2"/>
    <dgm:cxn modelId="{C6C08183-B453-4CB1-8377-2DF1AD32F720}" type="presParOf" srcId="{8DEDDC78-47CC-497F-8D20-0E3A73030A1E}" destId="{3E2A1322-A5CC-48A4-AD8C-F1348E2F991C}" srcOrd="1" destOrd="0" presId="urn:microsoft.com/office/officeart/2005/8/layout/bProcess2"/>
    <dgm:cxn modelId="{999EE307-536C-4838-9E7C-FAB087C6C790}" type="presParOf" srcId="{2DF65B58-224E-414D-92DB-331494BF6846}" destId="{D7075973-3DA8-45ED-B67B-369F5CCDF0E7}" srcOrd="3" destOrd="0" presId="urn:microsoft.com/office/officeart/2005/8/layout/bProcess2"/>
    <dgm:cxn modelId="{817A1E17-4E54-4B09-B311-F8BA949EB2F2}" type="presParOf" srcId="{2DF65B58-224E-414D-92DB-331494BF6846}" destId="{B722851C-02D8-4940-8953-3C7129A0FDA4}" srcOrd="4" destOrd="0" presId="urn:microsoft.com/office/officeart/2005/8/layout/bProcess2"/>
    <dgm:cxn modelId="{FFCBE65D-A806-4B6F-977F-77E80F1243A0}" type="presParOf" srcId="{B722851C-02D8-4940-8953-3C7129A0FDA4}" destId="{1715A24C-C757-4CF5-8D03-8F683D988A64}" srcOrd="0" destOrd="0" presId="urn:microsoft.com/office/officeart/2005/8/layout/bProcess2"/>
    <dgm:cxn modelId="{6C461A60-A1D4-4CB3-98F8-7F4514038397}" type="presParOf" srcId="{B722851C-02D8-4940-8953-3C7129A0FDA4}" destId="{2BA5E1D4-13A5-4D63-A59D-778D3AFCC637}" srcOrd="1" destOrd="0" presId="urn:microsoft.com/office/officeart/2005/8/layout/bProcess2"/>
    <dgm:cxn modelId="{30AF6983-9129-48C0-83C9-FCFC8AEBA7F1}" type="presParOf" srcId="{2DF65B58-224E-414D-92DB-331494BF6846}" destId="{5F3D4143-7799-45D3-8728-5F1384EBB92B}" srcOrd="5" destOrd="0" presId="urn:microsoft.com/office/officeart/2005/8/layout/bProcess2"/>
    <dgm:cxn modelId="{2C0815A7-954F-42F3-A0E7-65E9324C91A6}" type="presParOf" srcId="{2DF65B58-224E-414D-92DB-331494BF6846}" destId="{E7D60BE2-FE37-47C4-8D66-D9406D55D87E}" srcOrd="6" destOrd="0" presId="urn:microsoft.com/office/officeart/2005/8/layout/bProcess2"/>
    <dgm:cxn modelId="{F7983636-A4F5-436A-A77A-011EDCFB4362}" type="presParOf" srcId="{E7D60BE2-FE37-47C4-8D66-D9406D55D87E}" destId="{FA019C4E-D256-4257-92B7-D8B6BF3D9F45}" srcOrd="0" destOrd="0" presId="urn:microsoft.com/office/officeart/2005/8/layout/bProcess2"/>
    <dgm:cxn modelId="{C678D4F8-C31F-47F2-BEE6-CDB6AD49FCB4}" type="presParOf" srcId="{E7D60BE2-FE37-47C4-8D66-D9406D55D87E}" destId="{2D0EA895-916F-49D2-8F87-F9F3218E305D}" srcOrd="1" destOrd="0" presId="urn:microsoft.com/office/officeart/2005/8/layout/bProcess2"/>
    <dgm:cxn modelId="{847C4810-B6E6-421E-B772-BA94CA7C7789}" type="presParOf" srcId="{2DF65B58-224E-414D-92DB-331494BF6846}" destId="{860E89C2-F6E9-4E54-95E5-DDA084BE2327}" srcOrd="7" destOrd="0" presId="urn:microsoft.com/office/officeart/2005/8/layout/bProcess2"/>
    <dgm:cxn modelId="{3C50BAC1-DDB3-451D-A5AF-44F1EB75FA4C}" type="presParOf" srcId="{2DF65B58-224E-414D-92DB-331494BF6846}" destId="{D683A6FA-3168-4DC0-ABAE-CAFA1B64E7BE}" srcOrd="8" destOrd="0" presId="urn:microsoft.com/office/officeart/2005/8/layout/bProcess2"/>
    <dgm:cxn modelId="{2D8E6535-D93F-42CB-BC0C-5B7538950A20}" type="presParOf" srcId="{D683A6FA-3168-4DC0-ABAE-CAFA1B64E7BE}" destId="{039D0A5F-A53B-42EE-87D5-2A50BA6FA41B}" srcOrd="0" destOrd="0" presId="urn:microsoft.com/office/officeart/2005/8/layout/bProcess2"/>
    <dgm:cxn modelId="{786FB124-D8CB-4CBE-BDAE-DA5E9F1D073E}" type="presParOf" srcId="{D683A6FA-3168-4DC0-ABAE-CAFA1B64E7BE}" destId="{44535E0B-DEEF-4316-B505-66D6F4CCD47D}" srcOrd="1" destOrd="0" presId="urn:microsoft.com/office/officeart/2005/8/layout/bProcess2"/>
    <dgm:cxn modelId="{407089D6-B022-4929-B6CA-A429E0BB0EB6}" type="presParOf" srcId="{2DF65B58-224E-414D-92DB-331494BF6846}" destId="{D4F2E43E-473E-4228-BB0A-DC0E9B8E1ADB}" srcOrd="9" destOrd="0" presId="urn:microsoft.com/office/officeart/2005/8/layout/bProcess2"/>
    <dgm:cxn modelId="{3C049532-A914-4587-A6DE-5665167A60E1}" type="presParOf" srcId="{2DF65B58-224E-414D-92DB-331494BF6846}" destId="{0E80E000-E78D-4096-9C2B-65C42BD0D5E1}" srcOrd="10" destOrd="0" presId="urn:microsoft.com/office/officeart/2005/8/layout/bProcess2"/>
    <dgm:cxn modelId="{0A397FF7-C4EB-4F49-8713-CB5D22CB2E14}" type="presParOf" srcId="{0E80E000-E78D-4096-9C2B-65C42BD0D5E1}" destId="{71754FAC-F60A-4936-B730-CCB154A97E9F}" srcOrd="0" destOrd="0" presId="urn:microsoft.com/office/officeart/2005/8/layout/bProcess2"/>
    <dgm:cxn modelId="{320B11ED-AAFD-401B-8A32-ED8CD310EC7E}" type="presParOf" srcId="{0E80E000-E78D-4096-9C2B-65C42BD0D5E1}" destId="{3BE9923C-1D88-4717-A0D1-F284EAF89423}" srcOrd="1" destOrd="0" presId="urn:microsoft.com/office/officeart/2005/8/layout/bProcess2"/>
    <dgm:cxn modelId="{6B56BAEE-1A18-4C90-97DF-605936498727}" type="presParOf" srcId="{2DF65B58-224E-414D-92DB-331494BF6846}" destId="{C2124797-26F9-46C4-AD35-8ED39F309D33}" srcOrd="11" destOrd="0" presId="urn:microsoft.com/office/officeart/2005/8/layout/bProcess2"/>
    <dgm:cxn modelId="{63C876F5-EB68-4C7B-8747-93BC5CBB9DFD}" type="presParOf" srcId="{2DF65B58-224E-414D-92DB-331494BF6846}" destId="{19684FEF-1719-48B9-AC95-73194E772AC6}" srcOrd="12" destOrd="0" presId="urn:microsoft.com/office/officeart/2005/8/layout/b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 xmlns:p14="http://schemas.microsoft.com/office/powerpoint/2010/main" val="30963094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9c45342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9c45342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d91e1f37e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d91e1f37e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9090756a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9090756a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e9090756a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e9090756a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e9090756a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e9090756a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e9090756a_1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e9090756a_1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9090756a_1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9090756a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9090756a_1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9090756a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9090756a_1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9090756a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Пользовательский макет">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xmlns="" id="{403F8FF1-08E8-DC45-B301-B655340C7164}"/>
              </a:ext>
            </a:extLst>
          </p:cNvPr>
          <p:cNvSpPr>
            <a:spLocks noGrp="1"/>
          </p:cNvSpPr>
          <p:nvPr>
            <p:ph type="pic" sz="quarter" idx="11"/>
          </p:nvPr>
        </p:nvSpPr>
        <p:spPr>
          <a:xfrm>
            <a:off x="2057057" y="2714918"/>
            <a:ext cx="2646452" cy="2646452"/>
          </a:xfrm>
          <a:custGeom>
            <a:avLst/>
            <a:gdLst>
              <a:gd name="connsiteX0" fmla="*/ 1764302 w 3528603"/>
              <a:gd name="connsiteY0" fmla="*/ 0 h 3528602"/>
              <a:gd name="connsiteX1" fmla="*/ 2090175 w 3528603"/>
              <a:gd name="connsiteY1" fmla="*/ 134981 h 3528602"/>
              <a:gd name="connsiteX2" fmla="*/ 3393623 w 3528603"/>
              <a:gd name="connsiteY2" fmla="*/ 1438429 h 3528602"/>
              <a:gd name="connsiteX3" fmla="*/ 3393623 w 3528603"/>
              <a:gd name="connsiteY3" fmla="*/ 2090174 h 3528602"/>
              <a:gd name="connsiteX4" fmla="*/ 2090175 w 3528603"/>
              <a:gd name="connsiteY4" fmla="*/ 3393622 h 3528602"/>
              <a:gd name="connsiteX5" fmla="*/ 1438430 w 3528603"/>
              <a:gd name="connsiteY5" fmla="*/ 3393622 h 3528602"/>
              <a:gd name="connsiteX6" fmla="*/ 134982 w 3528603"/>
              <a:gd name="connsiteY6" fmla="*/ 2090174 h 3528602"/>
              <a:gd name="connsiteX7" fmla="*/ 134982 w 3528603"/>
              <a:gd name="connsiteY7" fmla="*/ 1438429 h 3528602"/>
              <a:gd name="connsiteX8" fmla="*/ 1438430 w 3528603"/>
              <a:gd name="connsiteY8" fmla="*/ 134981 h 3528602"/>
              <a:gd name="connsiteX9" fmla="*/ 1764302 w 3528603"/>
              <a:gd name="connsiteY9" fmla="*/ 0 h 35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8603" h="3528602">
                <a:moveTo>
                  <a:pt x="1764302" y="0"/>
                </a:moveTo>
                <a:cubicBezTo>
                  <a:pt x="1882245" y="0"/>
                  <a:pt x="2000187" y="44994"/>
                  <a:pt x="2090175" y="134981"/>
                </a:cubicBezTo>
                <a:lnTo>
                  <a:pt x="3393623" y="1438429"/>
                </a:lnTo>
                <a:cubicBezTo>
                  <a:pt x="3573597" y="1618403"/>
                  <a:pt x="3573597" y="1910199"/>
                  <a:pt x="3393623" y="2090174"/>
                </a:cubicBezTo>
                <a:lnTo>
                  <a:pt x="2090175" y="3393622"/>
                </a:lnTo>
                <a:cubicBezTo>
                  <a:pt x="1910200" y="3573596"/>
                  <a:pt x="1618404" y="3573596"/>
                  <a:pt x="1438430" y="3393622"/>
                </a:cubicBezTo>
                <a:lnTo>
                  <a:pt x="134982" y="2090174"/>
                </a:lnTo>
                <a:cubicBezTo>
                  <a:pt x="-44993" y="1910199"/>
                  <a:pt x="-44993" y="1618403"/>
                  <a:pt x="134982" y="1438429"/>
                </a:cubicBezTo>
                <a:lnTo>
                  <a:pt x="1438430" y="134981"/>
                </a:lnTo>
                <a:cubicBezTo>
                  <a:pt x="1528417" y="44994"/>
                  <a:pt x="1646360" y="0"/>
                  <a:pt x="1764302" y="0"/>
                </a:cubicBezTo>
                <a:close/>
              </a:path>
            </a:pathLst>
          </a:custGeom>
        </p:spPr>
        <p:txBody>
          <a:bodyPr wrap="square">
            <a:noAutofit/>
          </a:bodyPr>
          <a:lstStyle/>
          <a:p>
            <a:endParaRPr lang="ru-RU"/>
          </a:p>
        </p:txBody>
      </p:sp>
      <p:sp>
        <p:nvSpPr>
          <p:cNvPr id="7" name="Рисунок 6">
            <a:extLst>
              <a:ext uri="{FF2B5EF4-FFF2-40B4-BE49-F238E27FC236}">
                <a16:creationId xmlns:a16="http://schemas.microsoft.com/office/drawing/2014/main" xmlns="" id="{84DC51EC-9C07-6945-A3D9-A7A5A423DAE6}"/>
              </a:ext>
            </a:extLst>
          </p:cNvPr>
          <p:cNvSpPr>
            <a:spLocks noGrp="1"/>
          </p:cNvSpPr>
          <p:nvPr>
            <p:ph type="pic" sz="quarter" idx="10"/>
          </p:nvPr>
        </p:nvSpPr>
        <p:spPr>
          <a:xfrm>
            <a:off x="2057057" y="-217872"/>
            <a:ext cx="2646452" cy="2646452"/>
          </a:xfrm>
          <a:custGeom>
            <a:avLst/>
            <a:gdLst>
              <a:gd name="connsiteX0" fmla="*/ 1764302 w 3528603"/>
              <a:gd name="connsiteY0" fmla="*/ 0 h 3528602"/>
              <a:gd name="connsiteX1" fmla="*/ 2090175 w 3528603"/>
              <a:gd name="connsiteY1" fmla="*/ 134981 h 3528602"/>
              <a:gd name="connsiteX2" fmla="*/ 3393623 w 3528603"/>
              <a:gd name="connsiteY2" fmla="*/ 1438429 h 3528602"/>
              <a:gd name="connsiteX3" fmla="*/ 3393623 w 3528603"/>
              <a:gd name="connsiteY3" fmla="*/ 2090173 h 3528602"/>
              <a:gd name="connsiteX4" fmla="*/ 2090175 w 3528603"/>
              <a:gd name="connsiteY4" fmla="*/ 3393622 h 3528602"/>
              <a:gd name="connsiteX5" fmla="*/ 1438430 w 3528603"/>
              <a:gd name="connsiteY5" fmla="*/ 3393622 h 3528602"/>
              <a:gd name="connsiteX6" fmla="*/ 134982 w 3528603"/>
              <a:gd name="connsiteY6" fmla="*/ 2090173 h 3528602"/>
              <a:gd name="connsiteX7" fmla="*/ 134982 w 3528603"/>
              <a:gd name="connsiteY7" fmla="*/ 1438429 h 3528602"/>
              <a:gd name="connsiteX8" fmla="*/ 1438430 w 3528603"/>
              <a:gd name="connsiteY8" fmla="*/ 134981 h 3528602"/>
              <a:gd name="connsiteX9" fmla="*/ 1764302 w 3528603"/>
              <a:gd name="connsiteY9" fmla="*/ 0 h 35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8603" h="3528602">
                <a:moveTo>
                  <a:pt x="1764302" y="0"/>
                </a:moveTo>
                <a:cubicBezTo>
                  <a:pt x="1882245" y="0"/>
                  <a:pt x="2000187" y="44994"/>
                  <a:pt x="2090175" y="134981"/>
                </a:cubicBezTo>
                <a:lnTo>
                  <a:pt x="3393623" y="1438429"/>
                </a:lnTo>
                <a:cubicBezTo>
                  <a:pt x="3573597" y="1618403"/>
                  <a:pt x="3573597" y="1910199"/>
                  <a:pt x="3393623" y="2090173"/>
                </a:cubicBezTo>
                <a:lnTo>
                  <a:pt x="2090175" y="3393622"/>
                </a:lnTo>
                <a:cubicBezTo>
                  <a:pt x="1910200" y="3573596"/>
                  <a:pt x="1618404" y="3573596"/>
                  <a:pt x="1438430" y="3393622"/>
                </a:cubicBezTo>
                <a:lnTo>
                  <a:pt x="134982" y="2090173"/>
                </a:lnTo>
                <a:cubicBezTo>
                  <a:pt x="-44993" y="1910199"/>
                  <a:pt x="-44993" y="1618403"/>
                  <a:pt x="134982" y="1438429"/>
                </a:cubicBezTo>
                <a:lnTo>
                  <a:pt x="1438430" y="134981"/>
                </a:lnTo>
                <a:cubicBezTo>
                  <a:pt x="1528417" y="44994"/>
                  <a:pt x="1646360" y="0"/>
                  <a:pt x="1764302" y="0"/>
                </a:cubicBezTo>
                <a:close/>
              </a:path>
            </a:pathLst>
          </a:custGeom>
        </p:spPr>
        <p:txBody>
          <a:bodyPr wrap="square">
            <a:noAutofit/>
          </a:bodyPr>
          <a:lstStyle/>
          <a:p>
            <a:endParaRPr lang="ru-RU"/>
          </a:p>
        </p:txBody>
      </p:sp>
    </p:spTree>
    <p:extLst>
      <p:ext uri="{BB962C8B-B14F-4D97-AF65-F5344CB8AC3E}">
        <p14:creationId xmlns="" xmlns:p14="http://schemas.microsoft.com/office/powerpoint/2010/main" val="307034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2104950"/>
            <a:ext cx="8222100" cy="933600"/>
          </a:xfrm>
          <a:prstGeom prst="rect">
            <a:avLst/>
          </a:prstGeom>
        </p:spPr>
        <p:txBody>
          <a:bodyPr spcFirstLastPara="1" wrap="square" lIns="91425" tIns="91425" rIns="91425" bIns="91425" anchor="b" anchorCtr="0">
            <a:normAutofit fontScale="90000"/>
          </a:bodyPr>
          <a:lstStyle/>
          <a:p>
            <a:pPr marL="0" lvl="0" indent="0" algn="ctr" rtl="0">
              <a:lnSpc>
                <a:spcPct val="90000"/>
              </a:lnSpc>
              <a:spcBef>
                <a:spcPts val="1000"/>
              </a:spcBef>
              <a:spcAft>
                <a:spcPts val="0"/>
              </a:spcAft>
              <a:buNone/>
            </a:pPr>
            <a:r>
              <a:rPr lang="ru" sz="2600" b="1" dirty="0">
                <a:latin typeface="Roboto" charset="0"/>
                <a:ea typeface="Roboto" charset="0"/>
                <a:cs typeface="Arial"/>
                <a:sym typeface="Arial"/>
              </a:rPr>
              <a:t>ГАЖ ТЕХНОЛОГИЯСЫН ПАЙДАЛАНА ОТЫРЫП, ӨСКЕМЕН ҚАЛАСЫНЫҢ АТМОСФЕРАЛЫҚ АУАСЫНЫҢ ЭКОЛОГИЯЛЫҚ ЖАЙ-КҮЙІН ТАЛДАУ</a:t>
            </a:r>
            <a:endParaRPr sz="4600" dirty="0">
              <a:latin typeface="Roboto" charset="0"/>
              <a:ea typeface="Roboto" charset="0"/>
            </a:endParaRPr>
          </a:p>
        </p:txBody>
      </p:sp>
      <p:sp>
        <p:nvSpPr>
          <p:cNvPr id="68" name="Google Shape;68;p13"/>
          <p:cNvSpPr txBox="1">
            <a:spLocks noGrp="1"/>
          </p:cNvSpPr>
          <p:nvPr>
            <p:ph type="subTitle" idx="1"/>
          </p:nvPr>
        </p:nvSpPr>
        <p:spPr>
          <a:xfrm>
            <a:off x="527625" y="3905250"/>
            <a:ext cx="8222100" cy="920005"/>
          </a:xfrm>
          <a:prstGeom prst="rect">
            <a:avLst/>
          </a:prstGeom>
        </p:spPr>
        <p:txBody>
          <a:bodyPr spcFirstLastPara="1" wrap="square" lIns="91425" tIns="91425" rIns="91425" bIns="91425" anchor="t" anchorCtr="0">
            <a:noAutofit/>
          </a:bodyPr>
          <a:lstStyle/>
          <a:p>
            <a:pPr marL="0" lvl="0" indent="0" algn="ctr">
              <a:lnSpc>
                <a:spcPct val="105000"/>
              </a:lnSpc>
              <a:buSzPts val="275"/>
            </a:pPr>
            <a:r>
              <a:rPr lang="ru-RU" sz="2000" b="1" dirty="0" err="1" smtClean="0">
                <a:latin typeface="Times New Roman" pitchFamily="18" charset="0"/>
                <a:cs typeface="Times New Roman" pitchFamily="18" charset="0"/>
              </a:rPr>
              <a:t>Жаратылыстану</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ғылымдары магистрі</a:t>
            </a:r>
            <a:r>
              <a:rPr lang="ru-RU" sz="2000" b="1" dirty="0" smtClean="0">
                <a:latin typeface="Times New Roman" pitchFamily="18" charset="0"/>
                <a:cs typeface="Times New Roman" pitchFamily="18" charset="0"/>
              </a:rPr>
              <a:t>, лектор</a:t>
            </a:r>
            <a:endParaRPr lang="ru-RU" sz="2000" b="1" dirty="0" smtClean="0">
              <a:latin typeface="Times New Roman" pitchFamily="18" charset="0"/>
              <a:cs typeface="Times New Roman" pitchFamily="18" charset="0"/>
            </a:endParaRPr>
          </a:p>
          <a:p>
            <a:pPr marL="0" lvl="0" indent="0" algn="ctr">
              <a:lnSpc>
                <a:spcPct val="105000"/>
              </a:lnSpc>
              <a:buSzPts val="275"/>
            </a:pPr>
            <a:r>
              <a:rPr lang="ru-RU" sz="2000" b="1" dirty="0" err="1" smtClean="0">
                <a:latin typeface="Times New Roman" pitchFamily="18" charset="0"/>
                <a:cs typeface="Times New Roman" pitchFamily="18" charset="0"/>
              </a:rPr>
              <a:t>Амангелды</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Назерке</a:t>
            </a:r>
            <a:endParaRPr lang="ru" sz="2000" dirty="0" smtClean="0">
              <a:latin typeface="Times New Roman" pitchFamily="18" charset="0"/>
              <a:cs typeface="Times New Roman" pitchFamily="18" charset="0"/>
            </a:endParaRPr>
          </a:p>
          <a:p>
            <a:pPr marL="0" lvl="0" indent="0" algn="ctr" rtl="0">
              <a:lnSpc>
                <a:spcPct val="105000"/>
              </a:lnSpc>
              <a:spcBef>
                <a:spcPts val="0"/>
              </a:spcBef>
              <a:spcAft>
                <a:spcPts val="0"/>
              </a:spcAft>
              <a:buSzPts val="275"/>
              <a:buNone/>
            </a:pPr>
            <a:endParaRPr sz="2000" dirty="0">
              <a:latin typeface="Times New Roman" pitchFamily="18" charset="0"/>
              <a:cs typeface="Times New Roman" pitchFamily="18" charset="0"/>
            </a:endParaRPr>
          </a:p>
          <a:p>
            <a:pPr marL="0" lvl="0" indent="0" algn="l" rtl="0">
              <a:lnSpc>
                <a:spcPct val="90000"/>
              </a:lnSpc>
              <a:spcBef>
                <a:spcPts val="0"/>
              </a:spcBef>
              <a:spcAft>
                <a:spcPts val="0"/>
              </a:spcAft>
              <a:buSzPts val="275"/>
              <a:buNone/>
            </a:pPr>
            <a:endParaRPr sz="2000" dirty="0">
              <a:latin typeface="Times New Roman" pitchFamily="18" charset="0"/>
              <a:cs typeface="Times New Roman" pitchFamily="18" charset="0"/>
            </a:endParaRPr>
          </a:p>
        </p:txBody>
      </p:sp>
      <p:sp>
        <p:nvSpPr>
          <p:cNvPr id="69" name="Google Shape;69;p13"/>
          <p:cNvSpPr txBox="1"/>
          <p:nvPr/>
        </p:nvSpPr>
        <p:spPr>
          <a:xfrm>
            <a:off x="1253289" y="401785"/>
            <a:ext cx="6336900" cy="432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kk-KZ" sz="1800" dirty="0" smtClean="0">
                <a:solidFill>
                  <a:schemeClr val="lt1"/>
                </a:solidFill>
                <a:latin typeface="Times New Roman" pitchFamily="18" charset="0"/>
                <a:cs typeface="Times New Roman" pitchFamily="18" charset="0"/>
              </a:rPr>
              <a:t>Қазақстан Республикасының Білім және ғылым министрлігі</a:t>
            </a:r>
          </a:p>
          <a:p>
            <a:pPr marL="0" lvl="0" indent="0" algn="l" rtl="0">
              <a:spcBef>
                <a:spcPts val="0"/>
              </a:spcBef>
              <a:spcAft>
                <a:spcPts val="0"/>
              </a:spcAft>
              <a:buNone/>
            </a:pPr>
            <a:endParaRPr sz="1800" dirty="0">
              <a:solidFill>
                <a:schemeClr val="lt2"/>
              </a:solidFill>
              <a:latin typeface="Times New Roman" pitchFamily="18" charset="0"/>
              <a:ea typeface="Roboto"/>
              <a:cs typeface="Times New Roman" pitchFamily="18"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2900" b="1" dirty="0" smtClean="0"/>
              <a:t>Экоскринингтік тәсіл</a:t>
            </a:r>
            <a:endParaRPr lang="ru-RU" sz="2900" b="1" dirty="0"/>
          </a:p>
        </p:txBody>
      </p:sp>
      <p:sp>
        <p:nvSpPr>
          <p:cNvPr id="3" name="Текст 2"/>
          <p:cNvSpPr>
            <a:spLocks noGrp="1"/>
          </p:cNvSpPr>
          <p:nvPr>
            <p:ph type="body" idx="1"/>
          </p:nvPr>
        </p:nvSpPr>
        <p:spPr>
          <a:xfrm>
            <a:off x="342900" y="1919075"/>
            <a:ext cx="8343900" cy="2595776"/>
          </a:xfrm>
          <a:ln>
            <a:solidFill>
              <a:schemeClr val="accent1"/>
            </a:solidFill>
          </a:ln>
        </p:spPr>
        <p:txBody>
          <a:bodyPr>
            <a:noAutofit/>
          </a:bodyPr>
          <a:lstStyle/>
          <a:p>
            <a:pPr algn="just">
              <a:buNone/>
            </a:pPr>
            <a:r>
              <a:rPr lang="kk-KZ" sz="2000" dirty="0" smtClean="0">
                <a:solidFill>
                  <a:schemeClr val="bg2">
                    <a:lumMod val="50000"/>
                  </a:schemeClr>
                </a:solidFill>
                <a:latin typeface="Times New Roman" pitchFamily="18" charset="0"/>
                <a:cs typeface="Times New Roman" pitchFamily="18" charset="0"/>
              </a:rPr>
              <a:t>Экоскринингтік тәсіл – қабылданған стандартты уақыт бір жыл аралығында биота мен адамның өлімі негізінде экологиялық қауіпсіздіктің интеграциялық критерийі арқылы анықталады. </a:t>
            </a:r>
          </a:p>
          <a:p>
            <a:pPr algn="just">
              <a:buNone/>
            </a:pPr>
            <a:r>
              <a:rPr lang="kk-KZ" sz="2000" dirty="0" smtClean="0">
                <a:solidFill>
                  <a:schemeClr val="bg2">
                    <a:lumMod val="50000"/>
                  </a:schemeClr>
                </a:solidFill>
                <a:latin typeface="Times New Roman" pitchFamily="18" charset="0"/>
                <a:cs typeface="Times New Roman" pitchFamily="18" charset="0"/>
              </a:rPr>
              <a:t>Экоскринингтің мақсаты - дәстүрлі әдістерді қолдану кезінде экологиялық жағдайды толық талдауға мүмкіндік бермейтін, қиындататын және тежейтін нақты мәселелерді шешу. </a:t>
            </a:r>
            <a:endParaRPr lang="ru-RU" sz="2000" dirty="0" smtClean="0">
              <a:solidFill>
                <a:schemeClr val="bg2">
                  <a:lumMod val="50000"/>
                </a:schemeClr>
              </a:solidFill>
              <a:latin typeface="Times New Roman" pitchFamily="18" charset="0"/>
              <a:cs typeface="Times New Roman" pitchFamily="18" charset="0"/>
            </a:endParaRPr>
          </a:p>
          <a:p>
            <a:pPr algn="just">
              <a:buNone/>
            </a:pPr>
            <a:r>
              <a:rPr lang="kk-KZ" sz="2000" dirty="0" smtClean="0">
                <a:solidFill>
                  <a:schemeClr val="bg2">
                    <a:lumMod val="50000"/>
                  </a:schemeClr>
                </a:solidFill>
                <a:latin typeface="Times New Roman" pitchFamily="18" charset="0"/>
                <a:cs typeface="Times New Roman" pitchFamily="18" charset="0"/>
              </a:rPr>
              <a:t>    </a:t>
            </a:r>
            <a:endParaRPr lang="ru-RU" sz="2000"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424543" y="250370"/>
          <a:ext cx="8327571" cy="4893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82;p15"/>
          <p:cNvSpPr txBox="1">
            <a:spLocks/>
          </p:cNvSpPr>
          <p:nvPr/>
        </p:nvSpPr>
        <p:spPr>
          <a:xfrm>
            <a:off x="532612" y="0"/>
            <a:ext cx="8222100" cy="767700"/>
          </a:xfrm>
          <a:prstGeom prst="rect">
            <a:avLst/>
          </a:prstGeom>
        </p:spPr>
        <p:txBody>
          <a:bodyPr spcFirstLastPara="1" wrap="square" lIns="91425" tIns="91425" rIns="91425" bIns="91425" anchor="b" anchorCtr="0">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2900" b="1" i="0" u="none" strike="noStrike" kern="0" cap="none" spc="0" normalizeH="0" baseline="0" noProof="0" dirty="0" err="1" smtClean="0">
                <a:ln>
                  <a:noFill/>
                </a:ln>
                <a:solidFill>
                  <a:schemeClr val="bg1"/>
                </a:solidFill>
                <a:effectLst/>
                <a:uLnTx/>
                <a:uFillTx/>
                <a:latin typeface="Roboto" charset="0"/>
                <a:ea typeface="Roboto" charset="0"/>
                <a:sym typeface="Arial"/>
              </a:rPr>
              <a:t>Экологиялық картографиялау</a:t>
            </a:r>
            <a:endParaRPr kumimoji="0" lang="ru-RU" sz="2900" b="1" i="0" u="none" strike="noStrike" kern="0" cap="none" spc="0" normalizeH="0" baseline="0" noProof="0" dirty="0">
              <a:ln>
                <a:noFill/>
              </a:ln>
              <a:solidFill>
                <a:schemeClr val="bg1"/>
              </a:solidFill>
              <a:effectLst/>
              <a:uLnTx/>
              <a:uFillTx/>
              <a:latin typeface="Roboto" charset="0"/>
              <a:ea typeface="Roboto" charset="0"/>
              <a:sym typeface="Arial"/>
            </a:endParaRPr>
          </a:p>
        </p:txBody>
      </p:sp>
    </p:spTree>
    <p:extLst>
      <p:ext uri="{BB962C8B-B14F-4D97-AF65-F5344CB8AC3E}">
        <p14:creationId xmlns="" xmlns:p14="http://schemas.microsoft.com/office/powerpoint/2010/main" val="3428875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2;p15"/>
          <p:cNvSpPr txBox="1">
            <a:spLocks/>
          </p:cNvSpPr>
          <p:nvPr/>
        </p:nvSpPr>
        <p:spPr>
          <a:xfrm>
            <a:off x="551662" y="1257300"/>
            <a:ext cx="8058938" cy="2105025"/>
          </a:xfrm>
          <a:prstGeom prst="rect">
            <a:avLst/>
          </a:prstGeom>
        </p:spPr>
        <p:txBody>
          <a:bodyPr spcFirstLastPara="1" wrap="square" lIns="91425" tIns="91425" rIns="91425" bIns="91425" anchor="b" anchorCtr="0">
            <a:normAutofit/>
          </a:bodyPr>
          <a:lstStyle/>
          <a:p>
            <a:pPr lvl="0">
              <a:defRPr/>
            </a:pPr>
            <a:r>
              <a:rPr lang="ru-RU" sz="3200" b="1" dirty="0" err="1" smtClean="0">
                <a:solidFill>
                  <a:schemeClr val="bg1"/>
                </a:solidFill>
              </a:rPr>
              <a:t>Қорғалатын </a:t>
            </a:r>
            <a:r>
              <a:rPr lang="ru-RU" sz="3200" b="1" dirty="0" smtClean="0">
                <a:solidFill>
                  <a:schemeClr val="bg1"/>
                </a:solidFill>
              </a:rPr>
              <a:t>-2 -ЕРЕЖЕ. </a:t>
            </a:r>
          </a:p>
          <a:p>
            <a:pPr lvl="0">
              <a:defRPr/>
            </a:pPr>
            <a:r>
              <a:rPr lang="ru-RU" sz="3200" dirty="0" err="1" smtClean="0">
                <a:solidFill>
                  <a:schemeClr val="bg1"/>
                </a:solidFill>
                <a:latin typeface="Times New Roman" pitchFamily="18" charset="0"/>
                <a:cs typeface="Times New Roman" pitchFamily="18" charset="0"/>
              </a:rPr>
              <a:t>Өскемен қаласының атмосфералық ауасының экологиялық жағдайы</a:t>
            </a:r>
            <a:r>
              <a:rPr kumimoji="0" lang="ru-RU" sz="3200" i="0" u="none" strike="noStrike" kern="0" cap="none" spc="0" normalizeH="0" baseline="0" noProof="0" dirty="0" smtClean="0">
                <a:ln>
                  <a:noFill/>
                </a:ln>
                <a:solidFill>
                  <a:schemeClr val="bg1"/>
                </a:solidFill>
                <a:effectLst/>
                <a:uLnTx/>
                <a:uFillTx/>
                <a:latin typeface="Times New Roman" pitchFamily="18" charset="0"/>
                <a:ea typeface="Roboto" charset="0"/>
                <a:cs typeface="Times New Roman" pitchFamily="18" charset="0"/>
                <a:sym typeface="Arial"/>
              </a:rPr>
              <a:t> </a:t>
            </a:r>
            <a:endParaRPr kumimoji="0" lang="ru-RU" sz="3200" i="0" u="none" strike="noStrike" kern="0" cap="none" spc="0" normalizeH="0" baseline="0" noProof="0" dirty="0">
              <a:ln>
                <a:noFill/>
              </a:ln>
              <a:solidFill>
                <a:schemeClr val="bg1"/>
              </a:solidFill>
              <a:effectLst/>
              <a:uLnTx/>
              <a:uFillTx/>
              <a:latin typeface="Times New Roman" pitchFamily="18" charset="0"/>
              <a:ea typeface="Roboto" charset="0"/>
              <a:cs typeface="Times New Roman" pitchFamily="18" charset="0"/>
              <a:sym typeface="Arial"/>
            </a:endParaRPr>
          </a:p>
        </p:txBody>
      </p:sp>
    </p:spTree>
    <p:extLst>
      <p:ext uri="{BB962C8B-B14F-4D97-AF65-F5344CB8AC3E}">
        <p14:creationId xmlns="" xmlns:p14="http://schemas.microsoft.com/office/powerpoint/2010/main" val="3428875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p:nvPr/>
        </p:nvPicPr>
        <p:blipFill rotWithShape="1">
          <a:blip r:embed="rId2" cstate="print">
            <a:extLst>
              <a:ext uri="{28A0092B-C50C-407E-A947-70E740481C1C}">
                <a14:useLocalDpi xmlns="" xmlns:a14="http://schemas.microsoft.com/office/drawing/2010/main" val="0"/>
              </a:ext>
            </a:extLst>
          </a:blip>
          <a:srcRect b="6084"/>
          <a:stretch/>
        </p:blipFill>
        <p:spPr bwMode="auto">
          <a:xfrm>
            <a:off x="2" y="0"/>
            <a:ext cx="4073236" cy="5143500"/>
          </a:xfrm>
          <a:prstGeom prst="rect">
            <a:avLst/>
          </a:prstGeom>
          <a:ln>
            <a:noFill/>
          </a:ln>
          <a:extLst>
            <a:ext uri="{53640926-AAD7-44D8-BBD7-CCE9431645EC}">
              <a14:shadowObscured xmlns="" xmlns:a14="http://schemas.microsoft.com/office/drawing/2010/main"/>
            </a:ext>
          </a:extLst>
        </p:spPr>
      </p:pic>
      <p:pic>
        <p:nvPicPr>
          <p:cNvPr id="6" name="Рисунок 5" descr="chart.png"/>
          <p:cNvPicPr/>
          <p:nvPr/>
        </p:nvPicPr>
        <p:blipFill>
          <a:blip r:embed="rId3" cstate="print"/>
          <a:srcRect b="4309"/>
          <a:stretch>
            <a:fillRect/>
          </a:stretch>
        </p:blipFill>
        <p:spPr>
          <a:xfrm>
            <a:off x="4003376" y="3228975"/>
            <a:ext cx="3158835" cy="1771650"/>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38806" t="47760" r="43818" b="22512"/>
          <a:stretch/>
        </p:blipFill>
        <p:spPr bwMode="auto">
          <a:xfrm>
            <a:off x="7213319" y="3209925"/>
            <a:ext cx="1816381" cy="174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Рисунок 6" descr="C:\Users\p2323\Downloads\Жер бедерінің цифрлық моделі.jpg"/>
          <p:cNvPicPr/>
          <p:nvPr/>
        </p:nvPicPr>
        <p:blipFill>
          <a:blip r:embed="rId5" cstate="print"/>
          <a:srcRect t="7042" b="9683"/>
          <a:stretch>
            <a:fillRect/>
          </a:stretch>
        </p:blipFill>
        <p:spPr bwMode="auto">
          <a:xfrm>
            <a:off x="4067175" y="0"/>
            <a:ext cx="5076826" cy="3143249"/>
          </a:xfrm>
          <a:prstGeom prst="rect">
            <a:avLst/>
          </a:prstGeom>
          <a:noFill/>
          <a:ln w="9525">
            <a:noFill/>
            <a:miter lim="800000"/>
            <a:headEnd/>
            <a:tailEnd/>
          </a:ln>
        </p:spPr>
      </p:pic>
    </p:spTree>
    <p:extLst>
      <p:ext uri="{BB962C8B-B14F-4D97-AF65-F5344CB8AC3E}">
        <p14:creationId xmlns="" xmlns:p14="http://schemas.microsoft.com/office/powerpoint/2010/main" val="3480155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descr="Источники загрязнения.jpg"/>
          <p:cNvPicPr>
            <a:picLocks noChangeAspect="1"/>
          </p:cNvPicPr>
          <p:nvPr/>
        </p:nvPicPr>
        <p:blipFill>
          <a:blip r:embed="rId2"/>
          <a:stretch>
            <a:fillRect/>
          </a:stretch>
        </p:blipFill>
        <p:spPr>
          <a:xfrm>
            <a:off x="0" y="295275"/>
            <a:ext cx="5941045" cy="4200525"/>
          </a:xfrm>
          <a:prstGeom prst="rect">
            <a:avLst/>
          </a:prstGeom>
        </p:spPr>
      </p:pic>
      <p:graphicFrame>
        <p:nvGraphicFramePr>
          <p:cNvPr id="3" name="Таблица 2"/>
          <p:cNvGraphicFramePr>
            <a:graphicFrameLocks noGrp="1"/>
          </p:cNvGraphicFramePr>
          <p:nvPr/>
        </p:nvGraphicFramePr>
        <p:xfrm>
          <a:off x="5962650" y="123828"/>
          <a:ext cx="3067050" cy="5048256"/>
        </p:xfrm>
        <a:graphic>
          <a:graphicData uri="http://schemas.openxmlformats.org/drawingml/2006/table">
            <a:tbl>
              <a:tblPr/>
              <a:tblGrid>
                <a:gridCol w="1827374"/>
                <a:gridCol w="1239676"/>
              </a:tblGrid>
              <a:tr h="199655">
                <a:tc>
                  <a:txBody>
                    <a:bodyPr/>
                    <a:lstStyle/>
                    <a:p>
                      <a:pPr algn="l">
                        <a:lnSpc>
                          <a:spcPct val="115000"/>
                        </a:lnSpc>
                        <a:spcAft>
                          <a:spcPts val="0"/>
                        </a:spcAft>
                        <a:tabLst>
                          <a:tab pos="1450340" algn="ctr"/>
                          <a:tab pos="2901315" algn="r"/>
                        </a:tabLst>
                      </a:pPr>
                      <a:r>
                        <a:rPr lang="kk-KZ" sz="900" b="0" dirty="0" smtClean="0">
                          <a:solidFill>
                            <a:schemeClr val="bg2">
                              <a:lumMod val="50000"/>
                            </a:schemeClr>
                          </a:solidFill>
                          <a:latin typeface="Times New Roman"/>
                          <a:ea typeface="Times New Roman"/>
                          <a:cs typeface="Times New Roman"/>
                        </a:rPr>
                        <a:t>Кәсіпорын </a:t>
                      </a:r>
                      <a:r>
                        <a:rPr lang="kk-KZ" sz="900" b="0" dirty="0">
                          <a:solidFill>
                            <a:schemeClr val="bg2">
                              <a:lumMod val="50000"/>
                            </a:schemeClr>
                          </a:solidFill>
                          <a:latin typeface="Times New Roman"/>
                          <a:ea typeface="Times New Roman"/>
                          <a:cs typeface="Times New Roman"/>
                        </a:rPr>
                        <a:t>атаулары	</a:t>
                      </a:r>
                      <a:endParaRPr lang="ru-RU" sz="800" b="0" dirty="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Қызмет саласы</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5">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«Өскемен ТМК» АҚ</a:t>
                      </a:r>
                      <a:endParaRPr lang="ru-RU" sz="800" b="0">
                        <a:solidFill>
                          <a:schemeClr val="bg2">
                            <a:lumMod val="50000"/>
                          </a:schemeClr>
                        </a:solidFill>
                        <a:latin typeface="Calibri"/>
                        <a:cs typeface="Times New Roman"/>
                      </a:endParaRPr>
                    </a:p>
                  </a:txBody>
                  <a:tcPr marL="50970" marR="50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15000"/>
                        </a:lnSpc>
                        <a:spcAft>
                          <a:spcPts val="0"/>
                        </a:spcAft>
                      </a:pPr>
                      <a:r>
                        <a:rPr lang="kk-KZ" sz="900" b="0" dirty="0">
                          <a:solidFill>
                            <a:schemeClr val="bg2">
                              <a:lumMod val="50000"/>
                            </a:schemeClr>
                          </a:solidFill>
                          <a:latin typeface="Times New Roman"/>
                          <a:ea typeface="Times New Roman"/>
                          <a:cs typeface="Times New Roman"/>
                        </a:rPr>
                        <a:t>Металлургия өндірісі</a:t>
                      </a:r>
                      <a:endParaRPr lang="ru-RU" sz="800" b="0" dirty="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5">
                <a:tc>
                  <a:txBody>
                    <a:bodyPr/>
                    <a:lstStyle/>
                    <a:p>
                      <a:pPr algn="l">
                        <a:lnSpc>
                          <a:spcPct val="115000"/>
                        </a:lnSpc>
                        <a:spcAft>
                          <a:spcPts val="0"/>
                        </a:spcAft>
                      </a:pPr>
                      <a:r>
                        <a:rPr lang="kk-KZ" sz="900" b="0" dirty="0">
                          <a:solidFill>
                            <a:schemeClr val="bg2">
                              <a:lumMod val="50000"/>
                            </a:schemeClr>
                          </a:solidFill>
                          <a:latin typeface="Times New Roman"/>
                          <a:ea typeface="Times New Roman"/>
                          <a:cs typeface="Times New Roman"/>
                        </a:rPr>
                        <a:t>«ҮМЗ» АҚ </a:t>
                      </a:r>
                      <a:endParaRPr lang="ru-RU" sz="800" b="0" dirty="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ru-RU" sz="800" dirty="0">
                        <a:latin typeface="Calibri"/>
                        <a:ea typeface="Times New Roman"/>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5">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«Қазмырыш» Өскемен МК ЖШС</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ru-RU" sz="800" dirty="0">
                        <a:latin typeface="Calibri"/>
                        <a:ea typeface="Times New Roman"/>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5">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a:t>
                      </a:r>
                      <a:r>
                        <a:rPr lang="ru-RU" sz="900" b="0">
                          <a:solidFill>
                            <a:schemeClr val="bg2">
                              <a:lumMod val="50000"/>
                            </a:schemeClr>
                          </a:solidFill>
                          <a:latin typeface="Times New Roman"/>
                          <a:ea typeface="Times New Roman"/>
                          <a:cs typeface="Times New Roman"/>
                        </a:rPr>
                        <a:t>Востокмашзавод</a:t>
                      </a:r>
                      <a:r>
                        <a:rPr lang="kk-KZ" sz="900" b="0">
                          <a:solidFill>
                            <a:schemeClr val="bg2">
                              <a:lumMod val="50000"/>
                            </a:schemeClr>
                          </a:solidFill>
                          <a:latin typeface="Times New Roman"/>
                          <a:ea typeface="Times New Roman"/>
                          <a:cs typeface="Times New Roman"/>
                        </a:rPr>
                        <a:t>» АҚ</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15000"/>
                        </a:lnSpc>
                        <a:spcAft>
                          <a:spcPts val="0"/>
                        </a:spcAft>
                      </a:pPr>
                      <a:r>
                        <a:rPr lang="ru-RU" sz="900" b="0" dirty="0">
                          <a:solidFill>
                            <a:schemeClr val="bg2">
                              <a:lumMod val="50000"/>
                            </a:schemeClr>
                          </a:solidFill>
                          <a:latin typeface="Times New Roman"/>
                          <a:ea typeface="Times New Roman"/>
                          <a:cs typeface="Times New Roman"/>
                        </a:rPr>
                        <a:t>Машин</a:t>
                      </a:r>
                      <a:r>
                        <a:rPr lang="kk-KZ" sz="900" b="0" dirty="0">
                          <a:solidFill>
                            <a:schemeClr val="bg2">
                              <a:lumMod val="50000"/>
                            </a:schemeClr>
                          </a:solidFill>
                          <a:latin typeface="Times New Roman"/>
                          <a:ea typeface="Times New Roman"/>
                          <a:cs typeface="Times New Roman"/>
                        </a:rPr>
                        <a:t>а </a:t>
                      </a:r>
                      <a:r>
                        <a:rPr lang="kk-KZ" sz="900" b="0" dirty="0" smtClean="0">
                          <a:solidFill>
                            <a:schemeClr val="bg2">
                              <a:lumMod val="50000"/>
                            </a:schemeClr>
                          </a:solidFill>
                          <a:latin typeface="Times New Roman"/>
                          <a:ea typeface="Times New Roman"/>
                          <a:cs typeface="Times New Roman"/>
                        </a:rPr>
                        <a:t>жасау</a:t>
                      </a:r>
                      <a:endParaRPr lang="ru-RU" sz="800" b="0" dirty="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5">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Өскемен«</a:t>
                      </a:r>
                      <a:r>
                        <a:rPr lang="ru-RU" sz="900" b="0">
                          <a:solidFill>
                            <a:schemeClr val="bg2">
                              <a:lumMod val="50000"/>
                            </a:schemeClr>
                          </a:solidFill>
                          <a:latin typeface="Times New Roman"/>
                          <a:ea typeface="Times New Roman"/>
                          <a:cs typeface="Times New Roman"/>
                        </a:rPr>
                        <a:t>Конденсаторный</a:t>
                      </a:r>
                      <a:r>
                        <a:rPr lang="kk-KZ" sz="900" b="0">
                          <a:solidFill>
                            <a:schemeClr val="bg2">
                              <a:lumMod val="50000"/>
                            </a:schemeClr>
                          </a:solidFill>
                          <a:latin typeface="Times New Roman"/>
                          <a:ea typeface="Times New Roman"/>
                          <a:cs typeface="Times New Roman"/>
                        </a:rPr>
                        <a:t>»</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ru-RU" sz="800" dirty="0">
                        <a:latin typeface="Calibri"/>
                        <a:ea typeface="Times New Roman"/>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5">
                <a:tc>
                  <a:txBody>
                    <a:bodyPr/>
                    <a:lstStyle/>
                    <a:p>
                      <a:pPr algn="l">
                        <a:lnSpc>
                          <a:spcPct val="115000"/>
                        </a:lnSpc>
                        <a:spcAft>
                          <a:spcPts val="0"/>
                        </a:spcAft>
                      </a:pPr>
                      <a:r>
                        <a:rPr lang="ru-RU" sz="900" b="0">
                          <a:solidFill>
                            <a:schemeClr val="bg2">
                              <a:lumMod val="50000"/>
                            </a:schemeClr>
                          </a:solidFill>
                          <a:latin typeface="Times New Roman"/>
                          <a:ea typeface="Times New Roman"/>
                          <a:cs typeface="Times New Roman"/>
                        </a:rPr>
                        <a:t>«Казцинкмаш»</a:t>
                      </a:r>
                      <a:r>
                        <a:rPr lang="kk-KZ" sz="900" b="0">
                          <a:solidFill>
                            <a:schemeClr val="bg2">
                              <a:lumMod val="50000"/>
                            </a:schemeClr>
                          </a:solidFill>
                          <a:latin typeface="Times New Roman"/>
                          <a:ea typeface="Times New Roman"/>
                          <a:cs typeface="Times New Roman"/>
                        </a:rPr>
                        <a:t> ЖШС</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ru-RU" sz="800" dirty="0">
                        <a:latin typeface="Calibri"/>
                        <a:ea typeface="Times New Roman"/>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10">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Өскемен қаласы әкімдігінің «</a:t>
                      </a:r>
                      <a:r>
                        <a:rPr lang="ru-RU" sz="900" b="0">
                          <a:solidFill>
                            <a:schemeClr val="bg2">
                              <a:lumMod val="50000"/>
                            </a:schemeClr>
                          </a:solidFill>
                          <a:latin typeface="Times New Roman"/>
                          <a:ea typeface="Times New Roman"/>
                          <a:cs typeface="Times New Roman"/>
                        </a:rPr>
                        <a:t>Өскемен Водоканал</a:t>
                      </a:r>
                      <a:r>
                        <a:rPr lang="kk-KZ" sz="900" b="0">
                          <a:solidFill>
                            <a:schemeClr val="bg2">
                              <a:lumMod val="50000"/>
                            </a:schemeClr>
                          </a:solidFill>
                          <a:latin typeface="Times New Roman"/>
                          <a:ea typeface="Times New Roman"/>
                          <a:cs typeface="Times New Roman"/>
                        </a:rPr>
                        <a:t>»</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15000"/>
                        </a:lnSpc>
                        <a:spcAft>
                          <a:spcPts val="0"/>
                        </a:spcAft>
                      </a:pPr>
                      <a:r>
                        <a:rPr lang="ru-RU" sz="900" b="0" dirty="0" err="1">
                          <a:solidFill>
                            <a:schemeClr val="bg2">
                              <a:lumMod val="50000"/>
                            </a:schemeClr>
                          </a:solidFill>
                          <a:latin typeface="Times New Roman"/>
                          <a:ea typeface="Times New Roman"/>
                          <a:cs typeface="Times New Roman"/>
                        </a:rPr>
                        <a:t>Коммунал</a:t>
                      </a:r>
                      <a:r>
                        <a:rPr lang="kk-KZ" sz="900" b="0" dirty="0">
                          <a:solidFill>
                            <a:schemeClr val="bg2">
                              <a:lumMod val="50000"/>
                            </a:schemeClr>
                          </a:solidFill>
                          <a:latin typeface="Times New Roman"/>
                          <a:ea typeface="Times New Roman"/>
                          <a:cs typeface="Times New Roman"/>
                        </a:rPr>
                        <a:t>дық </a:t>
                      </a:r>
                      <a:r>
                        <a:rPr lang="kk-KZ" sz="900" b="0" dirty="0" smtClean="0">
                          <a:solidFill>
                            <a:schemeClr val="bg2">
                              <a:lumMod val="50000"/>
                            </a:schemeClr>
                          </a:solidFill>
                          <a:latin typeface="Times New Roman"/>
                          <a:ea typeface="Times New Roman"/>
                          <a:cs typeface="Times New Roman"/>
                        </a:rPr>
                        <a:t>қызмет</a:t>
                      </a:r>
                      <a:endParaRPr lang="ru-RU" sz="800" b="0" dirty="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22">
                <a:tc>
                  <a:txBody>
                    <a:bodyPr/>
                    <a:lstStyle/>
                    <a:p>
                      <a:pPr algn="l">
                        <a:lnSpc>
                          <a:spcPct val="115000"/>
                        </a:lnSpc>
                        <a:spcAft>
                          <a:spcPts val="0"/>
                        </a:spcAft>
                      </a:pPr>
                      <a:r>
                        <a:rPr lang="ru-RU" sz="900" b="0">
                          <a:solidFill>
                            <a:schemeClr val="bg2">
                              <a:lumMod val="50000"/>
                            </a:schemeClr>
                          </a:solidFill>
                          <a:latin typeface="Times New Roman"/>
                          <a:ea typeface="Times New Roman"/>
                          <a:cs typeface="Times New Roman"/>
                        </a:rPr>
                        <a:t>«Өскеменспецкоммунтранс»</a:t>
                      </a:r>
                      <a:r>
                        <a:rPr lang="kk-KZ" sz="900" b="0">
                          <a:solidFill>
                            <a:schemeClr val="bg2">
                              <a:lumMod val="50000"/>
                            </a:schemeClr>
                          </a:solidFill>
                          <a:latin typeface="Times New Roman"/>
                          <a:ea typeface="Times New Roman"/>
                          <a:cs typeface="Times New Roman"/>
                        </a:rPr>
                        <a:t> ЖШС</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ru-RU" sz="800" dirty="0">
                        <a:latin typeface="Calibri"/>
                        <a:ea typeface="Times New Roman"/>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5">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a:t>
                      </a:r>
                      <a:r>
                        <a:rPr lang="ru-RU" sz="900" b="0">
                          <a:solidFill>
                            <a:schemeClr val="bg2">
                              <a:lumMod val="50000"/>
                            </a:schemeClr>
                          </a:solidFill>
                          <a:latin typeface="Times New Roman"/>
                          <a:ea typeface="Times New Roman"/>
                          <a:cs typeface="Times New Roman"/>
                        </a:rPr>
                        <a:t>Таза Оскемен</a:t>
                      </a:r>
                      <a:r>
                        <a:rPr lang="kk-KZ" sz="900" b="0">
                          <a:solidFill>
                            <a:schemeClr val="bg2">
                              <a:lumMod val="50000"/>
                            </a:schemeClr>
                          </a:solidFill>
                          <a:latin typeface="Times New Roman"/>
                          <a:ea typeface="Times New Roman"/>
                          <a:cs typeface="Times New Roman"/>
                        </a:rPr>
                        <a:t>»</a:t>
                      </a:r>
                      <a:r>
                        <a:rPr lang="ru-RU" sz="900" b="0">
                          <a:solidFill>
                            <a:schemeClr val="bg2">
                              <a:lumMod val="50000"/>
                            </a:schemeClr>
                          </a:solidFill>
                          <a:latin typeface="Times New Roman"/>
                          <a:ea typeface="Times New Roman"/>
                          <a:cs typeface="Times New Roman"/>
                        </a:rPr>
                        <a:t> (</a:t>
                      </a:r>
                      <a:r>
                        <a:rPr lang="kk-KZ" sz="900" b="0">
                          <a:solidFill>
                            <a:schemeClr val="bg2">
                              <a:lumMod val="50000"/>
                            </a:schemeClr>
                          </a:solidFill>
                          <a:latin typeface="Times New Roman"/>
                          <a:ea typeface="Times New Roman"/>
                          <a:cs typeface="Times New Roman"/>
                        </a:rPr>
                        <a:t>«Жаңа</a:t>
                      </a:r>
                      <a:r>
                        <a:rPr lang="ru-RU" sz="900" b="0">
                          <a:solidFill>
                            <a:schemeClr val="bg2">
                              <a:lumMod val="50000"/>
                            </a:schemeClr>
                          </a:solidFill>
                          <a:latin typeface="Times New Roman"/>
                          <a:ea typeface="Times New Roman"/>
                          <a:cs typeface="Times New Roman"/>
                        </a:rPr>
                        <a:t> Согра</a:t>
                      </a:r>
                      <a:r>
                        <a:rPr lang="kk-KZ" sz="900" b="0">
                          <a:solidFill>
                            <a:schemeClr val="bg2">
                              <a:lumMod val="50000"/>
                            </a:schemeClr>
                          </a:solidFill>
                          <a:latin typeface="Times New Roman"/>
                          <a:ea typeface="Times New Roman"/>
                          <a:cs typeface="Times New Roman"/>
                        </a:rPr>
                        <a:t>»</a:t>
                      </a:r>
                      <a:r>
                        <a:rPr lang="ru-RU" sz="900" b="0">
                          <a:solidFill>
                            <a:schemeClr val="bg2">
                              <a:lumMod val="50000"/>
                            </a:schemeClr>
                          </a:solidFill>
                          <a:latin typeface="Times New Roman"/>
                          <a:ea typeface="Times New Roman"/>
                          <a:cs typeface="Times New Roman"/>
                        </a:rPr>
                        <a:t>)</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ru-RU" sz="800" dirty="0">
                        <a:latin typeface="Calibri"/>
                        <a:ea typeface="Times New Roman"/>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5">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«Өскемен жылу жүйелері» ЖШС</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ct val="115000"/>
                        </a:lnSpc>
                        <a:spcAft>
                          <a:spcPts val="0"/>
                        </a:spcAft>
                      </a:pPr>
                      <a:r>
                        <a:rPr lang="kk-KZ" sz="900" b="0" dirty="0">
                          <a:solidFill>
                            <a:schemeClr val="bg2">
                              <a:lumMod val="50000"/>
                            </a:schemeClr>
                          </a:solidFill>
                          <a:latin typeface="Times New Roman"/>
                          <a:ea typeface="Times New Roman"/>
                          <a:cs typeface="Times New Roman"/>
                        </a:rPr>
                        <a:t>Жылу және энергетика </a:t>
                      </a:r>
                      <a:r>
                        <a:rPr lang="kk-KZ" sz="900" b="0" dirty="0" smtClean="0">
                          <a:solidFill>
                            <a:schemeClr val="bg2">
                              <a:lumMod val="50000"/>
                            </a:schemeClr>
                          </a:solidFill>
                          <a:latin typeface="Times New Roman"/>
                          <a:ea typeface="Times New Roman"/>
                          <a:cs typeface="Times New Roman"/>
                        </a:rPr>
                        <a:t>өндірісі</a:t>
                      </a:r>
                      <a:endParaRPr lang="ru-RU" sz="800" b="0" dirty="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5">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«Согра ЖЭО» ЖШС</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ru-RU" sz="800" dirty="0">
                        <a:latin typeface="Calibri"/>
                        <a:ea typeface="Times New Roman"/>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5">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«Өскемен ЖЭО» ЖШС</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ru-RU" sz="800" dirty="0">
                        <a:latin typeface="Calibri"/>
                        <a:ea typeface="Times New Roman"/>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5">
                <a:tc>
                  <a:txBody>
                    <a:bodyPr/>
                    <a:lstStyle/>
                    <a:p>
                      <a:pPr algn="l">
                        <a:lnSpc>
                          <a:spcPct val="115000"/>
                        </a:lnSpc>
                        <a:spcAft>
                          <a:spcPts val="0"/>
                        </a:spcAft>
                      </a:pPr>
                      <a:r>
                        <a:rPr lang="ru-RU" sz="900" b="0">
                          <a:solidFill>
                            <a:schemeClr val="bg2">
                              <a:lumMod val="50000"/>
                            </a:schemeClr>
                          </a:solidFill>
                          <a:latin typeface="Times New Roman"/>
                          <a:ea typeface="Times New Roman"/>
                          <a:cs typeface="Times New Roman"/>
                        </a:rPr>
                        <a:t> «Востокэнерго</a:t>
                      </a:r>
                      <a:r>
                        <a:rPr lang="kk-KZ" sz="900" b="0">
                          <a:solidFill>
                            <a:schemeClr val="bg2">
                              <a:lumMod val="50000"/>
                            </a:schemeClr>
                          </a:solidFill>
                          <a:latin typeface="Times New Roman"/>
                          <a:ea typeface="Times New Roman"/>
                          <a:cs typeface="Times New Roman"/>
                        </a:rPr>
                        <a:t> ЖШС</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ru-RU" sz="800" dirty="0">
                        <a:latin typeface="Calibri"/>
                        <a:ea typeface="Times New Roman"/>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5">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a:t>
                      </a:r>
                      <a:r>
                        <a:rPr lang="ru-RU" sz="900" b="0">
                          <a:solidFill>
                            <a:schemeClr val="bg2">
                              <a:lumMod val="50000"/>
                            </a:schemeClr>
                          </a:solidFill>
                          <a:latin typeface="Times New Roman"/>
                          <a:ea typeface="Times New Roman"/>
                          <a:cs typeface="Times New Roman"/>
                        </a:rPr>
                        <a:t>Орика-Казахстан</a:t>
                      </a:r>
                      <a:r>
                        <a:rPr lang="kk-KZ" sz="900" b="0">
                          <a:solidFill>
                            <a:schemeClr val="bg2">
                              <a:lumMod val="50000"/>
                            </a:schemeClr>
                          </a:solidFill>
                          <a:latin typeface="Times New Roman"/>
                          <a:ea typeface="Times New Roman"/>
                          <a:cs typeface="Times New Roman"/>
                        </a:rPr>
                        <a:t>» АҚ</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ru-RU" sz="900" b="0" dirty="0" err="1">
                          <a:solidFill>
                            <a:schemeClr val="bg2">
                              <a:lumMod val="50000"/>
                            </a:schemeClr>
                          </a:solidFill>
                          <a:latin typeface="Times New Roman"/>
                          <a:ea typeface="Times New Roman"/>
                          <a:cs typeface="Times New Roman"/>
                        </a:rPr>
                        <a:t>Хими</a:t>
                      </a:r>
                      <a:r>
                        <a:rPr lang="kk-KZ" sz="900" b="0" dirty="0">
                          <a:solidFill>
                            <a:schemeClr val="bg2">
                              <a:lumMod val="50000"/>
                            </a:schemeClr>
                          </a:solidFill>
                          <a:latin typeface="Times New Roman"/>
                          <a:ea typeface="Times New Roman"/>
                          <a:cs typeface="Times New Roman"/>
                        </a:rPr>
                        <a:t>я өнеркәсібі: жарылғыш заттар</a:t>
                      </a:r>
                      <a:endParaRPr lang="ru-RU" sz="800" b="0" dirty="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5">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a:t>
                      </a:r>
                      <a:r>
                        <a:rPr lang="ru-RU" sz="900" b="0">
                          <a:solidFill>
                            <a:schemeClr val="bg2">
                              <a:lumMod val="50000"/>
                            </a:schemeClr>
                          </a:solidFill>
                          <a:latin typeface="Times New Roman"/>
                          <a:ea typeface="Times New Roman"/>
                          <a:cs typeface="Times New Roman"/>
                        </a:rPr>
                        <a:t>F &amp; MA</a:t>
                      </a:r>
                      <a:r>
                        <a:rPr lang="kk-KZ" sz="900" b="0">
                          <a:solidFill>
                            <a:schemeClr val="bg2">
                              <a:lumMod val="50000"/>
                            </a:schemeClr>
                          </a:solidFill>
                          <a:latin typeface="Times New Roman"/>
                          <a:ea typeface="Times New Roman"/>
                          <a:cs typeface="Times New Roman"/>
                        </a:rPr>
                        <a:t>» ЖШС</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ru-RU" sz="800" dirty="0">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22">
                <a:tc>
                  <a:txBody>
                    <a:bodyPr/>
                    <a:lstStyle/>
                    <a:p>
                      <a:pPr algn="l">
                        <a:lnSpc>
                          <a:spcPct val="115000"/>
                        </a:lnSpc>
                        <a:spcAft>
                          <a:spcPts val="0"/>
                        </a:spcAft>
                      </a:pPr>
                      <a:r>
                        <a:rPr lang="ru-RU" sz="900" b="0">
                          <a:solidFill>
                            <a:schemeClr val="bg2">
                              <a:lumMod val="50000"/>
                            </a:schemeClr>
                          </a:solidFill>
                          <a:latin typeface="Times New Roman"/>
                          <a:ea typeface="Times New Roman"/>
                          <a:cs typeface="Times New Roman"/>
                        </a:rPr>
                        <a:t>AdalStroyLTD</a:t>
                      </a:r>
                      <a:r>
                        <a:rPr lang="kk-KZ" sz="900" b="0">
                          <a:solidFill>
                            <a:schemeClr val="bg2">
                              <a:lumMod val="50000"/>
                            </a:schemeClr>
                          </a:solidFill>
                          <a:latin typeface="Times New Roman"/>
                          <a:ea typeface="Times New Roman"/>
                          <a:cs typeface="Times New Roman"/>
                        </a:rPr>
                        <a:t> ЖШС</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Құрылыс кірпішін жасау</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5">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a:t>
                      </a:r>
                      <a:r>
                        <a:rPr lang="ru-RU" sz="900" b="0">
                          <a:solidFill>
                            <a:schemeClr val="bg2">
                              <a:lumMod val="50000"/>
                            </a:schemeClr>
                          </a:solidFill>
                          <a:latin typeface="Times New Roman"/>
                          <a:ea typeface="Times New Roman"/>
                          <a:cs typeface="Times New Roman"/>
                        </a:rPr>
                        <a:t>NS PRO</a:t>
                      </a:r>
                      <a:r>
                        <a:rPr lang="kk-KZ" sz="900" b="0">
                          <a:solidFill>
                            <a:schemeClr val="bg2">
                              <a:lumMod val="50000"/>
                            </a:schemeClr>
                          </a:solidFill>
                          <a:latin typeface="Times New Roman"/>
                          <a:ea typeface="Times New Roman"/>
                          <a:cs typeface="Times New Roman"/>
                        </a:rPr>
                        <a:t>» ЖШС</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Сазды кірпіш жасау</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594">
                <a:tc>
                  <a:txBody>
                    <a:bodyPr/>
                    <a:lstStyle/>
                    <a:p>
                      <a:pPr algn="l">
                        <a:lnSpc>
                          <a:spcPct val="115000"/>
                        </a:lnSpc>
                        <a:spcAft>
                          <a:spcPts val="0"/>
                        </a:spcAft>
                      </a:pPr>
                      <a:r>
                        <a:rPr lang="ru-RU" sz="900" b="0">
                          <a:solidFill>
                            <a:schemeClr val="bg2">
                              <a:lumMod val="50000"/>
                            </a:schemeClr>
                          </a:solidFill>
                          <a:latin typeface="Times New Roman"/>
                          <a:ea typeface="Times New Roman"/>
                          <a:cs typeface="Times New Roman"/>
                        </a:rPr>
                        <a:t> «Май»</a:t>
                      </a:r>
                      <a:r>
                        <a:rPr lang="kk-KZ" sz="900" b="0">
                          <a:solidFill>
                            <a:schemeClr val="bg2">
                              <a:lumMod val="50000"/>
                            </a:schemeClr>
                          </a:solidFill>
                          <a:latin typeface="Times New Roman"/>
                          <a:ea typeface="Times New Roman"/>
                          <a:cs typeface="Times New Roman"/>
                        </a:rPr>
                        <a:t> АҚ</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kk-KZ" sz="900" b="0" dirty="0">
                          <a:solidFill>
                            <a:schemeClr val="bg2">
                              <a:lumMod val="50000"/>
                            </a:schemeClr>
                          </a:solidFill>
                          <a:latin typeface="Times New Roman"/>
                          <a:ea typeface="Times New Roman"/>
                          <a:cs typeface="Times New Roman"/>
                        </a:rPr>
                        <a:t>Май өндірісі</a:t>
                      </a:r>
                      <a:endParaRPr lang="ru-RU" sz="800" b="0" dirty="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5">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a:t>
                      </a:r>
                      <a:r>
                        <a:rPr lang="ru-RU" sz="900" b="0">
                          <a:solidFill>
                            <a:schemeClr val="bg2">
                              <a:lumMod val="50000"/>
                            </a:schemeClr>
                          </a:solidFill>
                          <a:latin typeface="Times New Roman"/>
                          <a:ea typeface="Times New Roman"/>
                          <a:cs typeface="Times New Roman"/>
                        </a:rPr>
                        <a:t>ALTAI MAI</a:t>
                      </a:r>
                      <a:r>
                        <a:rPr lang="kk-KZ" sz="900" b="0">
                          <a:solidFill>
                            <a:schemeClr val="bg2">
                              <a:lumMod val="50000"/>
                            </a:schemeClr>
                          </a:solidFill>
                          <a:latin typeface="Times New Roman"/>
                          <a:ea typeface="Times New Roman"/>
                          <a:cs typeface="Times New Roman"/>
                        </a:rPr>
                        <a:t>» ЖШС</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ru-RU" sz="800" dirty="0">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22">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«Өскемен сүт комбинаты» ЖШС</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Сүт және сүт өнімдерін өндіру </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22">
                <a:tc>
                  <a:txBody>
                    <a:bodyPr/>
                    <a:lstStyle/>
                    <a:p>
                      <a:pPr algn="l">
                        <a:lnSpc>
                          <a:spcPct val="115000"/>
                        </a:lnSpc>
                        <a:spcAft>
                          <a:spcPts val="0"/>
                        </a:spcAft>
                      </a:pPr>
                      <a:r>
                        <a:rPr lang="kk-KZ" sz="900" b="0">
                          <a:solidFill>
                            <a:schemeClr val="bg2">
                              <a:lumMod val="50000"/>
                            </a:schemeClr>
                          </a:solidFill>
                          <a:latin typeface="Times New Roman"/>
                          <a:ea typeface="Times New Roman"/>
                          <a:cs typeface="Times New Roman"/>
                        </a:rPr>
                        <a:t>«</a:t>
                      </a:r>
                      <a:r>
                        <a:rPr lang="ru-RU" sz="900" b="0">
                          <a:solidFill>
                            <a:schemeClr val="bg2">
                              <a:lumMod val="50000"/>
                            </a:schemeClr>
                          </a:solidFill>
                          <a:latin typeface="Times New Roman"/>
                          <a:ea typeface="Times New Roman"/>
                          <a:cs typeface="Times New Roman"/>
                        </a:rPr>
                        <a:t>KAZ EXPLO SERVICE</a:t>
                      </a:r>
                      <a:r>
                        <a:rPr lang="kk-KZ" sz="900" b="0">
                          <a:solidFill>
                            <a:schemeClr val="bg2">
                              <a:lumMod val="50000"/>
                            </a:schemeClr>
                          </a:solidFill>
                          <a:latin typeface="Times New Roman"/>
                          <a:ea typeface="Times New Roman"/>
                          <a:cs typeface="Times New Roman"/>
                        </a:rPr>
                        <a:t>» ЖШС</a:t>
                      </a:r>
                      <a:endParaRPr lang="ru-RU" sz="800" b="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k-KZ" sz="900" b="0" dirty="0">
                          <a:solidFill>
                            <a:schemeClr val="bg2">
                              <a:lumMod val="50000"/>
                            </a:schemeClr>
                          </a:solidFill>
                          <a:latin typeface="Times New Roman"/>
                          <a:ea typeface="Times New Roman"/>
                          <a:cs typeface="Times New Roman"/>
                        </a:rPr>
                        <a:t>Жарылғыш заттар өндірісі</a:t>
                      </a:r>
                      <a:endParaRPr lang="ru-RU" sz="800" b="0" dirty="0">
                        <a:solidFill>
                          <a:schemeClr val="bg2">
                            <a:lumMod val="50000"/>
                          </a:schemeClr>
                        </a:solidFill>
                        <a:latin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428875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 xmlns:p14="http://schemas.microsoft.com/office/powerpoint/2010/main" val="119233672"/>
              </p:ext>
            </p:extLst>
          </p:nvPr>
        </p:nvGraphicFramePr>
        <p:xfrm>
          <a:off x="6014310" y="329344"/>
          <a:ext cx="2964152" cy="4589497"/>
        </p:xfrm>
        <a:graphic>
          <a:graphicData uri="http://schemas.openxmlformats.org/drawingml/2006/table">
            <a:tbl>
              <a:tblPr/>
              <a:tblGrid>
                <a:gridCol w="209048">
                  <a:extLst>
                    <a:ext uri="{9D8B030D-6E8A-4147-A177-3AD203B41FA5}">
                      <a16:colId xmlns:a16="http://schemas.microsoft.com/office/drawing/2014/main" xmlns="" val="20000"/>
                    </a:ext>
                  </a:extLst>
                </a:gridCol>
                <a:gridCol w="380210">
                  <a:extLst>
                    <a:ext uri="{9D8B030D-6E8A-4147-A177-3AD203B41FA5}">
                      <a16:colId xmlns:a16="http://schemas.microsoft.com/office/drawing/2014/main" xmlns="" val="20001"/>
                    </a:ext>
                  </a:extLst>
                </a:gridCol>
                <a:gridCol w="734537">
                  <a:extLst>
                    <a:ext uri="{9D8B030D-6E8A-4147-A177-3AD203B41FA5}">
                      <a16:colId xmlns:a16="http://schemas.microsoft.com/office/drawing/2014/main" xmlns="" val="20002"/>
                    </a:ext>
                  </a:extLst>
                </a:gridCol>
                <a:gridCol w="1640357">
                  <a:extLst>
                    <a:ext uri="{9D8B030D-6E8A-4147-A177-3AD203B41FA5}">
                      <a16:colId xmlns:a16="http://schemas.microsoft.com/office/drawing/2014/main" xmlns="" val="20003"/>
                    </a:ext>
                  </a:extLst>
                </a:gridCol>
              </a:tblGrid>
              <a:tr h="246166">
                <a:tc>
                  <a:txBody>
                    <a:bodyPr/>
                    <a:lstStyle/>
                    <a:p>
                      <a:pPr algn="just">
                        <a:lnSpc>
                          <a:spcPct val="107000"/>
                        </a:lnSpc>
                        <a:spcAft>
                          <a:spcPts val="800"/>
                        </a:spcAft>
                      </a:pPr>
                      <a:r>
                        <a:rPr lang="kk-KZ" sz="700" dirty="0">
                          <a:solidFill>
                            <a:schemeClr val="bg2"/>
                          </a:solidFill>
                          <a:latin typeface="Times New Roman"/>
                          <a:ea typeface="Calibri"/>
                          <a:cs typeface="Times New Roman"/>
                        </a:rPr>
                        <a:t>№</a:t>
                      </a:r>
                      <a:endParaRPr lang="ru-RU" sz="500" dirty="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kk-KZ" sz="700">
                          <a:solidFill>
                            <a:schemeClr val="bg2"/>
                          </a:solidFill>
                          <a:latin typeface="Times New Roman"/>
                          <a:ea typeface="Calibri"/>
                          <a:cs typeface="Times New Roman"/>
                        </a:rPr>
                        <a:t>Сынама алу</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kk-KZ" sz="700">
                          <a:solidFill>
                            <a:schemeClr val="bg2"/>
                          </a:solidFill>
                          <a:latin typeface="Times New Roman"/>
                          <a:ea typeface="Calibri"/>
                          <a:cs typeface="Times New Roman"/>
                        </a:rPr>
                        <a:t>Бекет мекен-жайы</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kk-KZ" sz="700" dirty="0">
                          <a:solidFill>
                            <a:schemeClr val="bg2"/>
                          </a:solidFill>
                          <a:latin typeface="Times New Roman"/>
                          <a:ea typeface="Calibri"/>
                          <a:cs typeface="Times New Roman"/>
                        </a:rPr>
                        <a:t>Анықталатын қоспалар</a:t>
                      </a:r>
                      <a:endParaRPr lang="ru-RU" sz="500" dirty="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23083">
                <a:tc>
                  <a:txBody>
                    <a:bodyPr/>
                    <a:lstStyle/>
                    <a:p>
                      <a:pPr algn="just">
                        <a:lnSpc>
                          <a:spcPct val="107000"/>
                        </a:lnSpc>
                        <a:spcAft>
                          <a:spcPts val="800"/>
                        </a:spcAft>
                      </a:pPr>
                      <a:r>
                        <a:rPr lang="kk-KZ" sz="700">
                          <a:solidFill>
                            <a:schemeClr val="bg2"/>
                          </a:solidFill>
                          <a:latin typeface="Times New Roman"/>
                          <a:ea typeface="Calibri"/>
                          <a:cs typeface="Times New Roman"/>
                        </a:rPr>
                        <a:t>1</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lnSpc>
                          <a:spcPct val="107000"/>
                        </a:lnSpc>
                        <a:spcAft>
                          <a:spcPts val="800"/>
                        </a:spcAft>
                      </a:pPr>
                      <a:r>
                        <a:rPr lang="kk-KZ" sz="700" dirty="0">
                          <a:solidFill>
                            <a:schemeClr val="bg2"/>
                          </a:solidFill>
                          <a:latin typeface="Times New Roman"/>
                          <a:ea typeface="Calibri"/>
                          <a:cs typeface="Times New Roman"/>
                        </a:rPr>
                        <a:t>сынама алу тәулігіне 4 рет</a:t>
                      </a:r>
                      <a:endParaRPr lang="ru-RU" sz="500" dirty="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kk-KZ" sz="700">
                          <a:solidFill>
                            <a:schemeClr val="bg2"/>
                          </a:solidFill>
                          <a:latin typeface="Times New Roman"/>
                          <a:ea typeface="Calibri"/>
                          <a:cs typeface="Times New Roman"/>
                        </a:rPr>
                        <a:t>Рабочая, 6</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07000"/>
                        </a:lnSpc>
                        <a:spcAft>
                          <a:spcPts val="800"/>
                        </a:spcAft>
                      </a:pPr>
                      <a:r>
                        <a:rPr lang="kk-KZ" sz="700" dirty="0">
                          <a:solidFill>
                            <a:schemeClr val="bg2"/>
                          </a:solidFill>
                          <a:latin typeface="Times New Roman"/>
                          <a:ea typeface="Calibri"/>
                          <a:cs typeface="Times New Roman"/>
                        </a:rPr>
                        <a:t>қалқыма бөлшектер (шаң), күкіртдиоксиді, азот диоксиді, күкіртті сутегі, фенол, фторлы сутек, хлорлы сутек формальдегид, күкірт қышқылы, бериллий, кадмий, мыс, қорғасын, мырыш, бенз(а)пирен</a:t>
                      </a:r>
                      <a:endParaRPr lang="ru-RU" sz="500" dirty="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69745">
                <a:tc rowSpan="2">
                  <a:txBody>
                    <a:bodyPr/>
                    <a:lstStyle/>
                    <a:p>
                      <a:pPr algn="just">
                        <a:lnSpc>
                          <a:spcPct val="107000"/>
                        </a:lnSpc>
                        <a:spcAft>
                          <a:spcPts val="800"/>
                        </a:spcAft>
                      </a:pPr>
                      <a:r>
                        <a:rPr lang="kk-KZ" sz="700">
                          <a:solidFill>
                            <a:schemeClr val="bg2"/>
                          </a:solidFill>
                          <a:latin typeface="Times New Roman"/>
                          <a:ea typeface="Calibri"/>
                          <a:cs typeface="Times New Roman"/>
                        </a:rPr>
                        <a:t>5</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just">
                        <a:lnSpc>
                          <a:spcPct val="107000"/>
                        </a:lnSpc>
                        <a:spcAft>
                          <a:spcPts val="800"/>
                        </a:spcAft>
                      </a:pPr>
                      <a:r>
                        <a:rPr lang="kk-KZ" sz="700">
                          <a:solidFill>
                            <a:schemeClr val="bg2"/>
                          </a:solidFill>
                          <a:latin typeface="Times New Roman"/>
                          <a:ea typeface="Calibri"/>
                          <a:cs typeface="Times New Roman"/>
                        </a:rPr>
                        <a:t>Қайсенов, 30</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2"/>
                  </a:ext>
                </a:extLst>
              </a:tr>
              <a:tr h="191834">
                <a:tc vMerge="1">
                  <a:txBody>
                    <a:bodyPr/>
                    <a:lstStyle/>
                    <a:p>
                      <a:endParaRPr lang="ru-RU"/>
                    </a:p>
                  </a:txBody>
                  <a:tcPr/>
                </a:tc>
                <a:tc vMerge="1">
                  <a:txBody>
                    <a:bodyPr/>
                    <a:lstStyle/>
                    <a:p>
                      <a:endParaRPr lang="ru-RU"/>
                    </a:p>
                  </a:txBody>
                  <a:tcPr/>
                </a:tc>
                <a:tc rowSpan="2">
                  <a:txBody>
                    <a:bodyPr/>
                    <a:lstStyle/>
                    <a:p>
                      <a:pPr algn="just">
                        <a:lnSpc>
                          <a:spcPct val="107000"/>
                        </a:lnSpc>
                        <a:spcAft>
                          <a:spcPts val="800"/>
                        </a:spcAft>
                      </a:pPr>
                      <a:r>
                        <a:rPr lang="kk-KZ" sz="700" dirty="0">
                          <a:solidFill>
                            <a:schemeClr val="bg2"/>
                          </a:solidFill>
                          <a:latin typeface="Times New Roman"/>
                          <a:ea typeface="Calibri"/>
                          <a:cs typeface="Times New Roman"/>
                        </a:rPr>
                        <a:t>М. Тынышпаев, 126 </a:t>
                      </a:r>
                      <a:endParaRPr lang="ru-RU" sz="500" dirty="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07000"/>
                        </a:lnSpc>
                        <a:spcAft>
                          <a:spcPts val="800"/>
                        </a:spcAft>
                      </a:pPr>
                      <a:r>
                        <a:rPr lang="kk-KZ" sz="700" dirty="0">
                          <a:solidFill>
                            <a:schemeClr val="bg2"/>
                          </a:solidFill>
                          <a:latin typeface="Times New Roman"/>
                          <a:ea typeface="Calibri"/>
                          <a:cs typeface="Times New Roman"/>
                        </a:rPr>
                        <a:t>қалқыма бөлшектер (шаң), күкіртдиоксиді, азот диоксиді, күкіртті сутегі, фенол, фторлы сутек, хлорлы сутек формальдегид, күкірт қышқылы, бериллий, кадмий, мыс, қорғасын, мырыш, бенз(а)пирен</a:t>
                      </a:r>
                      <a:endParaRPr lang="ru-RU" sz="500" dirty="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60596">
                <a:tc>
                  <a:txBody>
                    <a:bodyPr/>
                    <a:lstStyle/>
                    <a:p>
                      <a:pPr algn="just">
                        <a:lnSpc>
                          <a:spcPct val="107000"/>
                        </a:lnSpc>
                        <a:spcAft>
                          <a:spcPts val="800"/>
                        </a:spcAft>
                      </a:pPr>
                      <a:r>
                        <a:rPr lang="kk-KZ" sz="700">
                          <a:solidFill>
                            <a:schemeClr val="bg2"/>
                          </a:solidFill>
                          <a:latin typeface="Times New Roman"/>
                          <a:ea typeface="Calibri"/>
                          <a:cs typeface="Times New Roman"/>
                        </a:rPr>
                        <a:t>7</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just">
                        <a:lnSpc>
                          <a:spcPct val="107000"/>
                        </a:lnSpc>
                        <a:spcAft>
                          <a:spcPts val="800"/>
                        </a:spcAft>
                      </a:pPr>
                      <a:endParaRPr lang="ru-RU" sz="700">
                        <a:latin typeface="Calibri"/>
                        <a:ea typeface="Calibri"/>
                        <a:cs typeface="Times New Roman"/>
                      </a:endParaRPr>
                    </a:p>
                  </a:txBody>
                  <a:tcPr marL="46510" marR="46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07000"/>
                        </a:lnSpc>
                        <a:spcAft>
                          <a:spcPts val="800"/>
                        </a:spcAft>
                      </a:pPr>
                      <a:endParaRPr lang="ru-RU" sz="700">
                        <a:latin typeface="Calibri"/>
                        <a:ea typeface="Calibri"/>
                        <a:cs typeface="Times New Roman"/>
                      </a:endParaRPr>
                    </a:p>
                  </a:txBody>
                  <a:tcPr marL="46510" marR="46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88660">
                <a:tc>
                  <a:txBody>
                    <a:bodyPr/>
                    <a:lstStyle/>
                    <a:p>
                      <a:pPr algn="just">
                        <a:lnSpc>
                          <a:spcPct val="107000"/>
                        </a:lnSpc>
                        <a:spcAft>
                          <a:spcPts val="800"/>
                        </a:spcAft>
                      </a:pPr>
                      <a:r>
                        <a:rPr lang="kk-KZ" sz="700">
                          <a:solidFill>
                            <a:schemeClr val="bg2"/>
                          </a:solidFill>
                          <a:latin typeface="Times New Roman"/>
                          <a:ea typeface="Calibri"/>
                          <a:cs typeface="Times New Roman"/>
                        </a:rPr>
                        <a:t>8</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just">
                        <a:lnSpc>
                          <a:spcPct val="107000"/>
                        </a:lnSpc>
                        <a:spcAft>
                          <a:spcPts val="800"/>
                        </a:spcAft>
                      </a:pPr>
                      <a:r>
                        <a:rPr lang="kk-KZ" sz="700">
                          <a:solidFill>
                            <a:schemeClr val="bg2"/>
                          </a:solidFill>
                          <a:latin typeface="Times New Roman"/>
                          <a:ea typeface="Calibri"/>
                          <a:cs typeface="Times New Roman"/>
                        </a:rPr>
                        <a:t>Егорова, 6</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4"/>
                  </a:ext>
                </a:extLst>
              </a:tr>
              <a:tr h="754507">
                <a:tc>
                  <a:txBody>
                    <a:bodyPr/>
                    <a:lstStyle/>
                    <a:p>
                      <a:pPr algn="just">
                        <a:lnSpc>
                          <a:spcPct val="107000"/>
                        </a:lnSpc>
                        <a:spcAft>
                          <a:spcPts val="800"/>
                        </a:spcAft>
                      </a:pPr>
                      <a:r>
                        <a:rPr lang="kk-KZ" sz="700" dirty="0">
                          <a:solidFill>
                            <a:schemeClr val="bg2"/>
                          </a:solidFill>
                          <a:latin typeface="Times New Roman"/>
                          <a:ea typeface="Calibri"/>
                          <a:cs typeface="Times New Roman"/>
                        </a:rPr>
                        <a:t>12</a:t>
                      </a:r>
                      <a:endParaRPr lang="ru-RU" sz="500" dirty="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just">
                        <a:lnSpc>
                          <a:spcPct val="107000"/>
                        </a:lnSpc>
                        <a:spcAft>
                          <a:spcPts val="800"/>
                        </a:spcAft>
                      </a:pPr>
                      <a:r>
                        <a:rPr lang="kk-KZ" sz="700" dirty="0">
                          <a:solidFill>
                            <a:schemeClr val="bg2"/>
                          </a:solidFill>
                          <a:latin typeface="Times New Roman"/>
                          <a:ea typeface="Calibri"/>
                          <a:cs typeface="Times New Roman"/>
                        </a:rPr>
                        <a:t>Қ. Сәтбаева, 12</a:t>
                      </a:r>
                      <a:endParaRPr lang="ru-RU" sz="500" dirty="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kk-KZ" sz="700" dirty="0">
                          <a:solidFill>
                            <a:schemeClr val="bg2"/>
                          </a:solidFill>
                          <a:latin typeface="Times New Roman"/>
                          <a:ea typeface="Calibri"/>
                          <a:cs typeface="Times New Roman"/>
                        </a:rPr>
                        <a:t>қалқыма бөлшектер (шаң), күкіртдиоксиді, азот диоксиді, күкіртті сутегі, фенол, фторлы сутек, хлорлы сутек формальдегид, күкірт қышқылы, бериллий, кадмий, мыс, қорғасын, </a:t>
                      </a:r>
                      <a:r>
                        <a:rPr lang="kk-KZ" sz="700" dirty="0" smtClean="0">
                          <a:solidFill>
                            <a:schemeClr val="bg2"/>
                          </a:solidFill>
                          <a:latin typeface="Times New Roman"/>
                          <a:ea typeface="Calibri"/>
                          <a:cs typeface="Times New Roman"/>
                        </a:rPr>
                        <a:t>мырыш</a:t>
                      </a:r>
                      <a:r>
                        <a:rPr lang="kk-KZ" sz="700" dirty="0">
                          <a:solidFill>
                            <a:schemeClr val="bg2"/>
                          </a:solidFill>
                          <a:latin typeface="Times New Roman"/>
                          <a:ea typeface="Calibri"/>
                          <a:cs typeface="Times New Roman"/>
                        </a:rPr>
                        <a:t>, бенз(а)пирен</a:t>
                      </a:r>
                      <a:endParaRPr lang="ru-RU" sz="500" dirty="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23083">
                <a:tc>
                  <a:txBody>
                    <a:bodyPr/>
                    <a:lstStyle/>
                    <a:p>
                      <a:pPr algn="just">
                        <a:lnSpc>
                          <a:spcPct val="107000"/>
                        </a:lnSpc>
                        <a:spcAft>
                          <a:spcPts val="800"/>
                        </a:spcAft>
                      </a:pPr>
                      <a:r>
                        <a:rPr lang="kk-KZ" sz="700">
                          <a:solidFill>
                            <a:schemeClr val="bg2"/>
                          </a:solidFill>
                          <a:latin typeface="Times New Roman"/>
                          <a:ea typeface="Calibri"/>
                          <a:cs typeface="Times New Roman"/>
                        </a:rPr>
                        <a:t>1</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gn="just">
                        <a:lnSpc>
                          <a:spcPct val="107000"/>
                        </a:lnSpc>
                        <a:spcAft>
                          <a:spcPts val="800"/>
                        </a:spcAft>
                      </a:pPr>
                      <a:r>
                        <a:rPr lang="kk-KZ" sz="700">
                          <a:solidFill>
                            <a:schemeClr val="bg2"/>
                          </a:solidFill>
                          <a:latin typeface="Times New Roman"/>
                          <a:ea typeface="Calibri"/>
                          <a:cs typeface="Times New Roman"/>
                        </a:rPr>
                        <a:t>үздіксіз режимде 20 минут аралықта  </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kk-KZ" sz="700">
                          <a:solidFill>
                            <a:schemeClr val="bg2"/>
                          </a:solidFill>
                          <a:latin typeface="Times New Roman"/>
                          <a:ea typeface="Calibri"/>
                          <a:cs typeface="Times New Roman"/>
                        </a:rPr>
                        <a:t>Рабочая, 6</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just">
                        <a:lnSpc>
                          <a:spcPct val="107000"/>
                        </a:lnSpc>
                        <a:spcAft>
                          <a:spcPts val="800"/>
                        </a:spcAft>
                      </a:pPr>
                      <a:r>
                        <a:rPr lang="kk-KZ" sz="700" dirty="0">
                          <a:solidFill>
                            <a:schemeClr val="bg2"/>
                          </a:solidFill>
                          <a:latin typeface="Times New Roman"/>
                          <a:ea typeface="Calibri"/>
                          <a:cs typeface="Times New Roman"/>
                        </a:rPr>
                        <a:t>РМ-2,5 қалқыма бөлшектері, РМ-10 қалқыма бөлшектері, күкірт диоксиді, көміртегі оксиді, азот диоксиді және оксиді, күкіртті сутегі, озон, аммиак</a:t>
                      </a:r>
                      <a:endParaRPr lang="ru-RU" sz="500" dirty="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23083">
                <a:tc>
                  <a:txBody>
                    <a:bodyPr/>
                    <a:lstStyle/>
                    <a:p>
                      <a:pPr algn="just">
                        <a:lnSpc>
                          <a:spcPct val="107000"/>
                        </a:lnSpc>
                        <a:spcAft>
                          <a:spcPts val="800"/>
                        </a:spcAft>
                      </a:pPr>
                      <a:r>
                        <a:rPr lang="kk-KZ" sz="700">
                          <a:solidFill>
                            <a:schemeClr val="bg2"/>
                          </a:solidFill>
                          <a:latin typeface="Times New Roman"/>
                          <a:ea typeface="Calibri"/>
                          <a:cs typeface="Times New Roman"/>
                        </a:rPr>
                        <a:t>5</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just">
                        <a:lnSpc>
                          <a:spcPct val="107000"/>
                        </a:lnSpc>
                        <a:spcAft>
                          <a:spcPts val="800"/>
                        </a:spcAft>
                      </a:pPr>
                      <a:r>
                        <a:rPr lang="kk-KZ" sz="700">
                          <a:solidFill>
                            <a:schemeClr val="bg2"/>
                          </a:solidFill>
                          <a:latin typeface="Times New Roman"/>
                          <a:ea typeface="Calibri"/>
                          <a:cs typeface="Times New Roman"/>
                        </a:rPr>
                        <a:t>Қайсенова, 30</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7"/>
                  </a:ext>
                </a:extLst>
              </a:tr>
              <a:tr h="360596">
                <a:tc>
                  <a:txBody>
                    <a:bodyPr/>
                    <a:lstStyle/>
                    <a:p>
                      <a:pPr algn="just">
                        <a:lnSpc>
                          <a:spcPct val="107000"/>
                        </a:lnSpc>
                        <a:spcAft>
                          <a:spcPts val="800"/>
                        </a:spcAft>
                      </a:pPr>
                      <a:r>
                        <a:rPr lang="kk-KZ" sz="700">
                          <a:solidFill>
                            <a:schemeClr val="bg2"/>
                          </a:solidFill>
                          <a:latin typeface="Times New Roman"/>
                          <a:ea typeface="Calibri"/>
                          <a:cs typeface="Times New Roman"/>
                        </a:rPr>
                        <a:t>7</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just">
                        <a:lnSpc>
                          <a:spcPct val="107000"/>
                        </a:lnSpc>
                        <a:spcAft>
                          <a:spcPts val="800"/>
                        </a:spcAft>
                      </a:pPr>
                      <a:r>
                        <a:rPr lang="kk-KZ" sz="700" dirty="0">
                          <a:solidFill>
                            <a:schemeClr val="bg2"/>
                          </a:solidFill>
                          <a:latin typeface="Times New Roman"/>
                          <a:ea typeface="Calibri"/>
                          <a:cs typeface="Times New Roman"/>
                        </a:rPr>
                        <a:t>М. Тынышпаев,126</a:t>
                      </a:r>
                      <a:endParaRPr lang="ru-RU" sz="500" dirty="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8"/>
                  </a:ext>
                </a:extLst>
              </a:tr>
              <a:tr h="123083">
                <a:tc>
                  <a:txBody>
                    <a:bodyPr/>
                    <a:lstStyle/>
                    <a:p>
                      <a:pPr algn="just">
                        <a:lnSpc>
                          <a:spcPct val="107000"/>
                        </a:lnSpc>
                        <a:spcAft>
                          <a:spcPts val="800"/>
                        </a:spcAft>
                      </a:pPr>
                      <a:r>
                        <a:rPr lang="kk-KZ" sz="700">
                          <a:solidFill>
                            <a:schemeClr val="bg2"/>
                          </a:solidFill>
                          <a:latin typeface="Times New Roman"/>
                          <a:ea typeface="Calibri"/>
                          <a:cs typeface="Times New Roman"/>
                        </a:rPr>
                        <a:t>8</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just">
                        <a:lnSpc>
                          <a:spcPct val="107000"/>
                        </a:lnSpc>
                        <a:spcAft>
                          <a:spcPts val="800"/>
                        </a:spcAft>
                      </a:pPr>
                      <a:r>
                        <a:rPr lang="kk-KZ" sz="700">
                          <a:solidFill>
                            <a:schemeClr val="bg2"/>
                          </a:solidFill>
                          <a:latin typeface="Times New Roman"/>
                          <a:ea typeface="Calibri"/>
                          <a:cs typeface="Times New Roman"/>
                        </a:rPr>
                        <a:t>Егоров, 6</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9"/>
                  </a:ext>
                </a:extLst>
              </a:tr>
              <a:tr h="123083">
                <a:tc>
                  <a:txBody>
                    <a:bodyPr/>
                    <a:lstStyle/>
                    <a:p>
                      <a:pPr algn="just">
                        <a:lnSpc>
                          <a:spcPct val="107000"/>
                        </a:lnSpc>
                        <a:spcAft>
                          <a:spcPts val="800"/>
                        </a:spcAft>
                      </a:pPr>
                      <a:r>
                        <a:rPr lang="kk-KZ" sz="700">
                          <a:solidFill>
                            <a:schemeClr val="bg2"/>
                          </a:solidFill>
                          <a:latin typeface="Times New Roman"/>
                          <a:ea typeface="Calibri"/>
                          <a:cs typeface="Times New Roman"/>
                        </a:rPr>
                        <a:t>12</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just">
                        <a:lnSpc>
                          <a:spcPct val="107000"/>
                        </a:lnSpc>
                        <a:spcAft>
                          <a:spcPts val="800"/>
                        </a:spcAft>
                      </a:pPr>
                      <a:r>
                        <a:rPr lang="kk-KZ" sz="700">
                          <a:solidFill>
                            <a:schemeClr val="bg2"/>
                          </a:solidFill>
                          <a:latin typeface="Times New Roman"/>
                          <a:ea typeface="Calibri"/>
                          <a:cs typeface="Times New Roman"/>
                        </a:rPr>
                        <a:t>Қ. Сәтбаев, 12</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10"/>
                  </a:ext>
                </a:extLst>
              </a:tr>
              <a:tr h="123083">
                <a:tc>
                  <a:txBody>
                    <a:bodyPr/>
                    <a:lstStyle/>
                    <a:p>
                      <a:pPr algn="just">
                        <a:lnSpc>
                          <a:spcPct val="107000"/>
                        </a:lnSpc>
                        <a:spcAft>
                          <a:spcPts val="800"/>
                        </a:spcAft>
                      </a:pPr>
                      <a:r>
                        <a:rPr lang="kk-KZ" sz="700">
                          <a:solidFill>
                            <a:schemeClr val="bg2"/>
                          </a:solidFill>
                          <a:latin typeface="Times New Roman"/>
                          <a:ea typeface="Calibri"/>
                          <a:cs typeface="Times New Roman"/>
                        </a:rPr>
                        <a:t>4</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just">
                        <a:lnSpc>
                          <a:spcPct val="107000"/>
                        </a:lnSpc>
                        <a:spcAft>
                          <a:spcPts val="800"/>
                        </a:spcAft>
                      </a:pPr>
                      <a:r>
                        <a:rPr lang="kk-KZ" sz="700">
                          <a:solidFill>
                            <a:schemeClr val="bg2"/>
                          </a:solidFill>
                          <a:latin typeface="Times New Roman"/>
                          <a:ea typeface="Calibri"/>
                          <a:cs typeface="Times New Roman"/>
                        </a:rPr>
                        <a:t>Широкая, 4</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11"/>
                  </a:ext>
                </a:extLst>
              </a:tr>
              <a:tr h="240398">
                <a:tc>
                  <a:txBody>
                    <a:bodyPr/>
                    <a:lstStyle/>
                    <a:p>
                      <a:pPr algn="just">
                        <a:lnSpc>
                          <a:spcPct val="107000"/>
                        </a:lnSpc>
                        <a:spcAft>
                          <a:spcPts val="800"/>
                        </a:spcAft>
                      </a:pPr>
                      <a:r>
                        <a:rPr lang="kk-KZ" sz="700">
                          <a:solidFill>
                            <a:schemeClr val="bg2"/>
                          </a:solidFill>
                          <a:latin typeface="Times New Roman"/>
                          <a:ea typeface="Calibri"/>
                          <a:cs typeface="Times New Roman"/>
                        </a:rPr>
                        <a:t>6</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just">
                        <a:lnSpc>
                          <a:spcPct val="107000"/>
                        </a:lnSpc>
                        <a:spcAft>
                          <a:spcPts val="800"/>
                        </a:spcAft>
                      </a:pPr>
                      <a:r>
                        <a:rPr lang="kk-KZ" sz="700">
                          <a:solidFill>
                            <a:schemeClr val="bg2"/>
                          </a:solidFill>
                          <a:latin typeface="Times New Roman"/>
                          <a:ea typeface="Calibri"/>
                          <a:cs typeface="Times New Roman"/>
                        </a:rPr>
                        <a:t>Н.Назарбаев,83/2</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12"/>
                  </a:ext>
                </a:extLst>
              </a:tr>
              <a:tr h="123083">
                <a:tc>
                  <a:txBody>
                    <a:bodyPr/>
                    <a:lstStyle/>
                    <a:p>
                      <a:pPr algn="just">
                        <a:lnSpc>
                          <a:spcPct val="107000"/>
                        </a:lnSpc>
                        <a:spcAft>
                          <a:spcPts val="800"/>
                        </a:spcAft>
                      </a:pPr>
                      <a:r>
                        <a:rPr lang="kk-KZ" sz="700">
                          <a:solidFill>
                            <a:schemeClr val="bg2"/>
                          </a:solidFill>
                          <a:latin typeface="Times New Roman"/>
                          <a:ea typeface="Calibri"/>
                          <a:cs typeface="Times New Roman"/>
                        </a:rPr>
                        <a:t>11</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just">
                        <a:lnSpc>
                          <a:spcPct val="107000"/>
                        </a:lnSpc>
                        <a:spcAft>
                          <a:spcPts val="800"/>
                        </a:spcAft>
                      </a:pPr>
                      <a:r>
                        <a:rPr lang="kk-KZ" sz="700">
                          <a:solidFill>
                            <a:schemeClr val="bg2"/>
                          </a:solidFill>
                          <a:latin typeface="Times New Roman"/>
                          <a:ea typeface="Calibri"/>
                          <a:cs typeface="Times New Roman"/>
                        </a:rPr>
                        <a:t>Өтепов, 37</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13"/>
                  </a:ext>
                </a:extLst>
              </a:tr>
              <a:tr h="123083">
                <a:tc>
                  <a:txBody>
                    <a:bodyPr/>
                    <a:lstStyle/>
                    <a:p>
                      <a:pPr algn="just">
                        <a:lnSpc>
                          <a:spcPct val="107000"/>
                        </a:lnSpc>
                        <a:spcAft>
                          <a:spcPts val="800"/>
                        </a:spcAft>
                      </a:pPr>
                      <a:r>
                        <a:rPr lang="kk-KZ" sz="700">
                          <a:solidFill>
                            <a:schemeClr val="bg2"/>
                          </a:solidFill>
                          <a:latin typeface="Times New Roman"/>
                          <a:ea typeface="Calibri"/>
                          <a:cs typeface="Times New Roman"/>
                        </a:rPr>
                        <a:t>2</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just">
                        <a:lnSpc>
                          <a:spcPct val="107000"/>
                        </a:lnSpc>
                        <a:spcAft>
                          <a:spcPts val="800"/>
                        </a:spcAft>
                      </a:pPr>
                      <a:r>
                        <a:rPr lang="kk-KZ" sz="700">
                          <a:solidFill>
                            <a:schemeClr val="bg2"/>
                          </a:solidFill>
                          <a:latin typeface="Times New Roman"/>
                          <a:ea typeface="Calibri"/>
                          <a:cs typeface="Times New Roman"/>
                        </a:rPr>
                        <a:t>Л. Толстой, 18</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07000"/>
                        </a:lnSpc>
                        <a:spcAft>
                          <a:spcPts val="800"/>
                        </a:spcAft>
                      </a:pPr>
                      <a:r>
                        <a:rPr lang="kk-KZ" sz="700">
                          <a:solidFill>
                            <a:schemeClr val="bg2"/>
                          </a:solidFill>
                          <a:latin typeface="Times New Roman"/>
                          <a:ea typeface="Calibri"/>
                          <a:cs typeface="Times New Roman"/>
                        </a:rPr>
                        <a:t>РМ-2,5 қалқыма бөлшектері, РМ-10 қалқыма бөлшектері, күкірт диоксиді, көміртегі оксиді, азот диоксиді, күкіртті сутегі</a:t>
                      </a:r>
                      <a:endParaRPr lang="ru-RU" sz="50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492331">
                <a:tc>
                  <a:txBody>
                    <a:bodyPr/>
                    <a:lstStyle/>
                    <a:p>
                      <a:pPr algn="just">
                        <a:lnSpc>
                          <a:spcPct val="107000"/>
                        </a:lnSpc>
                        <a:spcAft>
                          <a:spcPts val="800"/>
                        </a:spcAft>
                      </a:pPr>
                      <a:r>
                        <a:rPr lang="kk-KZ" sz="700" dirty="0">
                          <a:solidFill>
                            <a:schemeClr val="bg2"/>
                          </a:solidFill>
                          <a:latin typeface="Times New Roman"/>
                          <a:ea typeface="Calibri"/>
                          <a:cs typeface="Times New Roman"/>
                        </a:rPr>
                        <a:t>3</a:t>
                      </a:r>
                      <a:endParaRPr lang="ru-RU" sz="500" dirty="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just">
                        <a:lnSpc>
                          <a:spcPct val="107000"/>
                        </a:lnSpc>
                        <a:spcAft>
                          <a:spcPts val="800"/>
                        </a:spcAft>
                      </a:pPr>
                      <a:r>
                        <a:rPr lang="kk-KZ" sz="700" dirty="0">
                          <a:solidFill>
                            <a:schemeClr val="bg2"/>
                          </a:solidFill>
                          <a:latin typeface="Times New Roman"/>
                          <a:ea typeface="Calibri"/>
                          <a:cs typeface="Times New Roman"/>
                        </a:rPr>
                        <a:t>Шәкәрім, 79</a:t>
                      </a:r>
                      <a:endParaRPr lang="ru-RU" sz="500" dirty="0">
                        <a:solidFill>
                          <a:schemeClr val="bg2"/>
                        </a:solidFill>
                        <a:latin typeface="Calibri"/>
                        <a:ea typeface="Calibri"/>
                        <a:cs typeface="Times New Roman"/>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15"/>
                  </a:ext>
                </a:extLst>
              </a:tr>
            </a:tbl>
          </a:graphicData>
        </a:graphic>
      </p:graphicFrame>
      <p:pic>
        <p:nvPicPr>
          <p:cNvPr id="5" name="Рисунок 4" descr="Бақылау пункттері.jpg"/>
          <p:cNvPicPr>
            <a:picLocks noChangeAspect="1"/>
          </p:cNvPicPr>
          <p:nvPr/>
        </p:nvPicPr>
        <p:blipFill>
          <a:blip r:embed="rId2"/>
          <a:stretch>
            <a:fillRect/>
          </a:stretch>
        </p:blipFill>
        <p:spPr>
          <a:xfrm>
            <a:off x="141890" y="329343"/>
            <a:ext cx="5872420" cy="4152005"/>
          </a:xfrm>
          <a:prstGeom prst="rect">
            <a:avLst/>
          </a:prstGeom>
        </p:spPr>
      </p:pic>
    </p:spTree>
    <p:extLst>
      <p:ext uri="{BB962C8B-B14F-4D97-AF65-F5344CB8AC3E}">
        <p14:creationId xmlns="" xmlns:p14="http://schemas.microsoft.com/office/powerpoint/2010/main" val="2471885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Рисунок 3"/>
          <p:cNvPicPr>
            <a:picLocks noChangeAspect="1" noChangeArrowheads="1"/>
          </p:cNvPicPr>
          <p:nvPr/>
        </p:nvPicPr>
        <p:blipFill>
          <a:blip r:embed="rId2"/>
          <a:srcRect/>
          <a:stretch>
            <a:fillRect/>
          </a:stretch>
        </p:blipFill>
        <p:spPr bwMode="auto">
          <a:xfrm>
            <a:off x="1665514" y="2329544"/>
            <a:ext cx="5608638" cy="1241425"/>
          </a:xfrm>
          <a:prstGeom prst="rect">
            <a:avLst/>
          </a:prstGeom>
          <a:noFill/>
        </p:spPr>
      </p:pic>
      <p:pic>
        <p:nvPicPr>
          <p:cNvPr id="8195" name="Рисунок 1"/>
          <p:cNvPicPr>
            <a:picLocks noChangeAspect="1" noChangeArrowheads="1"/>
          </p:cNvPicPr>
          <p:nvPr/>
        </p:nvPicPr>
        <p:blipFill>
          <a:blip r:embed="rId3"/>
          <a:srcRect/>
          <a:stretch>
            <a:fillRect/>
          </a:stretch>
        </p:blipFill>
        <p:spPr bwMode="auto">
          <a:xfrm>
            <a:off x="1698172" y="827315"/>
            <a:ext cx="5554663" cy="1143000"/>
          </a:xfrm>
          <a:prstGeom prst="rect">
            <a:avLst/>
          </a:prstGeom>
          <a:noFill/>
        </p:spPr>
      </p:pic>
      <p:sp>
        <p:nvSpPr>
          <p:cNvPr id="8" name="Прямоугольник 7"/>
          <p:cNvSpPr/>
          <p:nvPr/>
        </p:nvSpPr>
        <p:spPr>
          <a:xfrm>
            <a:off x="2405743" y="318055"/>
            <a:ext cx="4572000" cy="307777"/>
          </a:xfrm>
          <a:prstGeom prst="rect">
            <a:avLst/>
          </a:prstGeom>
        </p:spPr>
        <p:txBody>
          <a:bodyPr>
            <a:spAutoFit/>
          </a:bodyPr>
          <a:lstStyle/>
          <a:p>
            <a:pPr algn="ctr"/>
            <a:r>
              <a:rPr lang="ru-RU" b="1" dirty="0" err="1" smtClean="0">
                <a:latin typeface="Times New Roman"/>
                <a:ea typeface="Calibri"/>
                <a:cs typeface="Times New Roman"/>
              </a:rPr>
              <a:t>Атмосфераның </a:t>
            </a:r>
            <a:r>
              <a:rPr lang="ru-RU" b="1" dirty="0" smtClean="0">
                <a:latin typeface="Times New Roman"/>
                <a:ea typeface="Calibri"/>
                <a:cs typeface="Times New Roman"/>
              </a:rPr>
              <a:t>бес </a:t>
            </a:r>
            <a:r>
              <a:rPr lang="ru-RU" b="1" dirty="0" err="1" smtClean="0">
                <a:latin typeface="Times New Roman"/>
                <a:ea typeface="Calibri"/>
                <a:cs typeface="Times New Roman"/>
              </a:rPr>
              <a:t>бөлшектен ластану</a:t>
            </a:r>
            <a:r>
              <a:rPr lang="ru-RU" b="1" dirty="0" smtClean="0">
                <a:latin typeface="Times New Roman"/>
                <a:ea typeface="Calibri"/>
                <a:cs typeface="Times New Roman"/>
              </a:rPr>
              <a:t> </a:t>
            </a:r>
            <a:r>
              <a:rPr lang="ru-RU" b="1" dirty="0" err="1" smtClean="0">
                <a:latin typeface="Times New Roman"/>
                <a:ea typeface="Calibri"/>
                <a:cs typeface="Times New Roman"/>
              </a:rPr>
              <a:t>индексі</a:t>
            </a:r>
            <a:r>
              <a:rPr lang="ru-RU" b="1" dirty="0" smtClean="0">
                <a:latin typeface="Times New Roman"/>
                <a:ea typeface="Calibri"/>
                <a:cs typeface="Times New Roman"/>
              </a:rPr>
              <a:t> (ISA5)</a:t>
            </a:r>
            <a:endParaRPr lang="ru-RU" sz="1800" dirty="0">
              <a:latin typeface="Calibri"/>
              <a:ea typeface="Calibri"/>
              <a:cs typeface="Times New Roman"/>
            </a:endParaRPr>
          </a:p>
        </p:txBody>
      </p:sp>
      <p:sp>
        <p:nvSpPr>
          <p:cNvPr id="9" name="Прямоугольник 8"/>
          <p:cNvSpPr/>
          <p:nvPr/>
        </p:nvSpPr>
        <p:spPr>
          <a:xfrm>
            <a:off x="3351169" y="2047748"/>
            <a:ext cx="2180404" cy="307777"/>
          </a:xfrm>
          <a:prstGeom prst="rect">
            <a:avLst/>
          </a:prstGeom>
        </p:spPr>
        <p:txBody>
          <a:bodyPr wrap="none">
            <a:spAutoFit/>
          </a:bodyPr>
          <a:lstStyle/>
          <a:p>
            <a:pPr algn="ctr"/>
            <a:r>
              <a:rPr lang="ru-RU" b="1" dirty="0" err="1" smtClean="0">
                <a:latin typeface="Times New Roman"/>
                <a:ea typeface="Calibri"/>
                <a:cs typeface="Times New Roman"/>
              </a:rPr>
              <a:t>Стандартты</a:t>
            </a:r>
            <a:r>
              <a:rPr lang="ru-RU" b="1" dirty="0" smtClean="0">
                <a:latin typeface="Times New Roman"/>
                <a:ea typeface="Calibri"/>
                <a:cs typeface="Times New Roman"/>
              </a:rPr>
              <a:t> индекс (SI) </a:t>
            </a:r>
            <a:endParaRPr lang="ru-RU" sz="1800" dirty="0">
              <a:latin typeface="Calibri"/>
              <a:ea typeface="Calibri"/>
              <a:cs typeface="Times New Roman"/>
            </a:endParaRPr>
          </a:p>
        </p:txBody>
      </p:sp>
      <p:sp>
        <p:nvSpPr>
          <p:cNvPr id="10" name="Прямоугольник 9"/>
          <p:cNvSpPr/>
          <p:nvPr/>
        </p:nvSpPr>
        <p:spPr>
          <a:xfrm>
            <a:off x="3230461" y="3647948"/>
            <a:ext cx="2661305" cy="307777"/>
          </a:xfrm>
          <a:prstGeom prst="rect">
            <a:avLst/>
          </a:prstGeom>
        </p:spPr>
        <p:txBody>
          <a:bodyPr wrap="none">
            <a:spAutoFit/>
          </a:bodyPr>
          <a:lstStyle/>
          <a:p>
            <a:pPr algn="ctr"/>
            <a:r>
              <a:rPr lang="ru-RU" b="1" dirty="0" err="1" smtClean="0">
                <a:latin typeface="Times New Roman"/>
                <a:ea typeface="Calibri"/>
                <a:cs typeface="Times New Roman"/>
              </a:rPr>
              <a:t>Ең жоғары қайталану </a:t>
            </a:r>
            <a:r>
              <a:rPr lang="ru-RU" b="1" dirty="0" smtClean="0">
                <a:latin typeface="Times New Roman"/>
                <a:ea typeface="Calibri"/>
                <a:cs typeface="Times New Roman"/>
              </a:rPr>
              <a:t>(NP,%) </a:t>
            </a:r>
            <a:endParaRPr lang="ru-RU" sz="1800" dirty="0">
              <a:latin typeface="Calibri"/>
              <a:ea typeface="Calibri"/>
              <a:cs typeface="Times New Roman"/>
            </a:endParaRPr>
          </a:p>
        </p:txBody>
      </p:sp>
      <p:graphicFrame>
        <p:nvGraphicFramePr>
          <p:cNvPr id="11" name="Таблица 10"/>
          <p:cNvGraphicFramePr>
            <a:graphicFrameLocks noGrp="1"/>
          </p:cNvGraphicFramePr>
          <p:nvPr/>
        </p:nvGraphicFramePr>
        <p:xfrm>
          <a:off x="1502230" y="4188279"/>
          <a:ext cx="6095998" cy="381000"/>
        </p:xfrm>
        <a:graphic>
          <a:graphicData uri="http://schemas.openxmlformats.org/drawingml/2006/table">
            <a:tbl>
              <a:tblPr/>
              <a:tblGrid>
                <a:gridCol w="677875"/>
                <a:gridCol w="677875"/>
                <a:gridCol w="677875"/>
                <a:gridCol w="677875"/>
                <a:gridCol w="677875"/>
                <a:gridCol w="677875"/>
                <a:gridCol w="677875"/>
                <a:gridCol w="677875"/>
                <a:gridCol w="672998"/>
              </a:tblGrid>
              <a:tr h="190500">
                <a:tc>
                  <a:txBody>
                    <a:bodyPr/>
                    <a:lstStyle/>
                    <a:p>
                      <a:pPr algn="ctr">
                        <a:lnSpc>
                          <a:spcPct val="115000"/>
                        </a:lnSpc>
                        <a:spcAft>
                          <a:spcPts val="0"/>
                        </a:spcAft>
                      </a:pPr>
                      <a:r>
                        <a:rPr lang="ru-RU" sz="1000" b="1">
                          <a:latin typeface="Times New Roman"/>
                          <a:ea typeface="Times New Roman"/>
                          <a:cs typeface="Times New Roman"/>
                        </a:rPr>
                        <a:t>2014г</a:t>
                      </a:r>
                      <a:endParaRPr lang="ru-RU" sz="11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a:latin typeface="Times New Roman"/>
                          <a:ea typeface="Times New Roman"/>
                          <a:cs typeface="Times New Roman"/>
                        </a:rPr>
                        <a:t>2015г</a:t>
                      </a:r>
                      <a:endParaRPr lang="ru-RU" sz="11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a:latin typeface="Times New Roman"/>
                          <a:ea typeface="Times New Roman"/>
                          <a:cs typeface="Times New Roman"/>
                        </a:rPr>
                        <a:t>2016г</a:t>
                      </a:r>
                      <a:endParaRPr lang="ru-RU" sz="11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a:latin typeface="Times New Roman"/>
                          <a:ea typeface="Times New Roman"/>
                          <a:cs typeface="Times New Roman"/>
                        </a:rPr>
                        <a:t>2017г</a:t>
                      </a:r>
                      <a:endParaRPr lang="ru-RU" sz="11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a:latin typeface="Times New Roman"/>
                          <a:ea typeface="Times New Roman"/>
                          <a:cs typeface="Times New Roman"/>
                        </a:rPr>
                        <a:t>2018г</a:t>
                      </a:r>
                      <a:endParaRPr lang="ru-RU" sz="11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a:latin typeface="Times New Roman"/>
                          <a:ea typeface="Times New Roman"/>
                          <a:cs typeface="Times New Roman"/>
                        </a:rPr>
                        <a:t>2019г</a:t>
                      </a:r>
                      <a:endParaRPr lang="ru-RU" sz="11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a:latin typeface="Times New Roman"/>
                          <a:ea typeface="Times New Roman"/>
                          <a:cs typeface="Times New Roman"/>
                        </a:rPr>
                        <a:t>2020г</a:t>
                      </a:r>
                      <a:endParaRPr lang="ru-RU" sz="11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a:latin typeface="Times New Roman"/>
                          <a:ea typeface="Times New Roman"/>
                          <a:cs typeface="Times New Roman"/>
                        </a:rPr>
                        <a:t>2021г</a:t>
                      </a:r>
                      <a:endParaRPr lang="ru-RU" sz="11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a:latin typeface="Times New Roman"/>
                          <a:ea typeface="Times New Roman"/>
                          <a:cs typeface="Times New Roman"/>
                        </a:rPr>
                        <a:t>2022г</a:t>
                      </a:r>
                      <a:endParaRPr lang="ru-RU" sz="11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ru-RU" sz="1000">
                          <a:latin typeface="Times New Roman"/>
                          <a:ea typeface="Times New Roman"/>
                          <a:cs typeface="Times New Roman"/>
                        </a:rPr>
                        <a:t>84,1</a:t>
                      </a:r>
                      <a:endParaRPr lang="ru-RU" sz="11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Times New Roman"/>
                          <a:cs typeface="Times New Roman"/>
                        </a:rPr>
                        <a:t>52,1</a:t>
                      </a:r>
                      <a:endParaRPr lang="ru-RU" sz="11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Times New Roman"/>
                          <a:cs typeface="Times New Roman"/>
                        </a:rPr>
                        <a:t>14</a:t>
                      </a:r>
                      <a:endParaRPr lang="ru-RU" sz="11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Times New Roman"/>
                          <a:cs typeface="Times New Roman"/>
                        </a:rPr>
                        <a:t>-</a:t>
                      </a:r>
                      <a:endParaRPr lang="ru-RU" sz="11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Times New Roman"/>
                          <a:cs typeface="Times New Roman"/>
                        </a:rPr>
                        <a:t>-</a:t>
                      </a:r>
                      <a:endParaRPr lang="ru-RU" sz="11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Times New Roman"/>
                          <a:cs typeface="Times New Roman"/>
                        </a:rPr>
                        <a:t>-</a:t>
                      </a:r>
                      <a:endParaRPr lang="ru-RU" sz="11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Times New Roman"/>
                          <a:cs typeface="Times New Roman"/>
                        </a:rPr>
                        <a:t>0</a:t>
                      </a:r>
                      <a:endParaRPr lang="ru-RU" sz="11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Times New Roman"/>
                          <a:cs typeface="Times New Roman"/>
                        </a:rPr>
                        <a:t>-</a:t>
                      </a:r>
                      <a:endParaRPr lang="ru-RU" sz="11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Times New Roman"/>
                          <a:cs typeface="Times New Roman"/>
                        </a:rPr>
                        <a:t>12</a:t>
                      </a:r>
                      <a:endParaRPr lang="ru-RU" sz="1100" dirty="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11630" y="1087958"/>
          <a:ext cx="8327572" cy="1273076"/>
        </p:xfrm>
        <a:graphic>
          <a:graphicData uri="http://schemas.openxmlformats.org/drawingml/2006/table">
            <a:tbl>
              <a:tblPr/>
              <a:tblGrid>
                <a:gridCol w="1023302"/>
                <a:gridCol w="1023302"/>
                <a:gridCol w="914237"/>
                <a:gridCol w="914237"/>
                <a:gridCol w="914237"/>
                <a:gridCol w="914237"/>
                <a:gridCol w="795546"/>
                <a:gridCol w="914237"/>
                <a:gridCol w="914237"/>
              </a:tblGrid>
              <a:tr h="157920">
                <a:tc rowSpan="2">
                  <a:txBody>
                    <a:bodyPr/>
                    <a:lstStyle/>
                    <a:p>
                      <a:pPr>
                        <a:spcAft>
                          <a:spcPts val="0"/>
                        </a:spcAft>
                        <a:tabLst>
                          <a:tab pos="5003800" algn="l"/>
                        </a:tabLst>
                      </a:pPr>
                      <a:r>
                        <a:rPr lang="kk-KZ" sz="1100" dirty="0">
                          <a:solidFill>
                            <a:schemeClr val="bg2">
                              <a:lumMod val="50000"/>
                            </a:schemeClr>
                          </a:solidFill>
                          <a:latin typeface="Times New Roman"/>
                          <a:ea typeface="Calibri"/>
                          <a:cs typeface="Times New Roman"/>
                        </a:rPr>
                        <a:t>Эмиссия түрі (т)</a:t>
                      </a:r>
                      <a:endParaRPr lang="ru-RU" sz="1100" dirty="0">
                        <a:solidFill>
                          <a:schemeClr val="bg2">
                            <a:lumMod val="50000"/>
                          </a:schemeClr>
                        </a:solidFill>
                        <a:latin typeface="Calibri"/>
                        <a:ea typeface="Calibri"/>
                        <a:cs typeface="Times New Roman"/>
                      </a:endParaRPr>
                    </a:p>
                  </a:txBody>
                  <a:tcPr marL="65627" marR="65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5003800" algn="l"/>
                        </a:tabLst>
                      </a:pPr>
                      <a:r>
                        <a:rPr lang="ru-RU" sz="1100">
                          <a:solidFill>
                            <a:schemeClr val="bg2">
                              <a:lumMod val="50000"/>
                            </a:schemeClr>
                          </a:solidFill>
                          <a:latin typeface="Times New Roman"/>
                          <a:ea typeface="Calibri"/>
                          <a:cs typeface="Times New Roman"/>
                        </a:rPr>
                        <a:t>2020 </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tabLst>
                          <a:tab pos="5003800" algn="l"/>
                        </a:tabLst>
                      </a:pPr>
                      <a:r>
                        <a:rPr lang="ru-RU" sz="1100">
                          <a:solidFill>
                            <a:schemeClr val="bg2">
                              <a:lumMod val="50000"/>
                            </a:schemeClr>
                          </a:solidFill>
                          <a:latin typeface="Times New Roman"/>
                          <a:ea typeface="Calibri"/>
                          <a:cs typeface="Times New Roman"/>
                        </a:rPr>
                        <a:t>2021 </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tabLst>
                          <a:tab pos="5003800" algn="l"/>
                        </a:tabLst>
                      </a:pPr>
                      <a:r>
                        <a:rPr lang="en-US" sz="1100">
                          <a:solidFill>
                            <a:schemeClr val="bg2">
                              <a:lumMod val="50000"/>
                            </a:schemeClr>
                          </a:solidFill>
                          <a:latin typeface="Times New Roman"/>
                          <a:ea typeface="Calibri"/>
                          <a:cs typeface="Times New Roman"/>
                        </a:rPr>
                        <a:t>2022 </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tabLst>
                          <a:tab pos="5003800" algn="l"/>
                        </a:tabLst>
                      </a:pPr>
                      <a:r>
                        <a:rPr lang="ru-RU" sz="1100">
                          <a:solidFill>
                            <a:schemeClr val="bg2">
                              <a:lumMod val="50000"/>
                            </a:schemeClr>
                          </a:solidFill>
                          <a:latin typeface="Times New Roman"/>
                          <a:ea typeface="Calibri"/>
                          <a:cs typeface="Times New Roman"/>
                        </a:rPr>
                        <a:t>2023 </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73758">
                <a:tc vMerge="1">
                  <a:txBody>
                    <a:bodyPr/>
                    <a:lstStyle/>
                    <a:p>
                      <a:endParaRPr lang="ru-RU"/>
                    </a:p>
                  </a:txBody>
                  <a:tcPr/>
                </a:tc>
                <a:tc>
                  <a:txBody>
                    <a:bodyPr/>
                    <a:lstStyle/>
                    <a:p>
                      <a:pPr algn="ctr">
                        <a:spcAft>
                          <a:spcPts val="0"/>
                        </a:spcAft>
                        <a:tabLst>
                          <a:tab pos="5003800" algn="l"/>
                        </a:tabLst>
                      </a:pPr>
                      <a:r>
                        <a:rPr lang="kk-KZ" sz="1100">
                          <a:solidFill>
                            <a:schemeClr val="bg2">
                              <a:lumMod val="50000"/>
                            </a:schemeClr>
                          </a:solidFill>
                          <a:latin typeface="Times New Roman"/>
                          <a:ea typeface="Calibri"/>
                          <a:cs typeface="Times New Roman"/>
                        </a:rPr>
                        <a:t>Шекті</a:t>
                      </a:r>
                      <a:endParaRPr lang="ru-RU" sz="1100">
                        <a:solidFill>
                          <a:schemeClr val="bg2">
                            <a:lumMod val="50000"/>
                          </a:schemeClr>
                        </a:solidFill>
                        <a:latin typeface="Calibri"/>
                        <a:ea typeface="Calibri"/>
                        <a:cs typeface="Times New Roman"/>
                      </a:endParaRPr>
                    </a:p>
                  </a:txBody>
                  <a:tcPr marL="65627" marR="65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003800" algn="l"/>
                        </a:tabLst>
                      </a:pPr>
                      <a:r>
                        <a:rPr lang="kk-KZ" sz="1100">
                          <a:solidFill>
                            <a:schemeClr val="bg2">
                              <a:lumMod val="50000"/>
                            </a:schemeClr>
                          </a:solidFill>
                          <a:latin typeface="Times New Roman"/>
                          <a:ea typeface="Calibri"/>
                          <a:cs typeface="Times New Roman"/>
                        </a:rPr>
                        <a:t>Нақты</a:t>
                      </a:r>
                      <a:endParaRPr lang="ru-RU" sz="1100">
                        <a:solidFill>
                          <a:schemeClr val="bg2">
                            <a:lumMod val="50000"/>
                          </a:schemeClr>
                        </a:solidFill>
                        <a:latin typeface="Calibri"/>
                        <a:ea typeface="Calibri"/>
                        <a:cs typeface="Times New Roman"/>
                      </a:endParaRPr>
                    </a:p>
                  </a:txBody>
                  <a:tcPr marL="65627" marR="65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003800" algn="l"/>
                        </a:tabLst>
                      </a:pPr>
                      <a:r>
                        <a:rPr lang="kk-KZ" sz="1100">
                          <a:solidFill>
                            <a:schemeClr val="bg2">
                              <a:lumMod val="50000"/>
                            </a:schemeClr>
                          </a:solidFill>
                          <a:latin typeface="Times New Roman"/>
                          <a:ea typeface="Calibri"/>
                          <a:cs typeface="Times New Roman"/>
                        </a:rPr>
                        <a:t>Шекті</a:t>
                      </a:r>
                      <a:endParaRPr lang="ru-RU" sz="1100">
                        <a:solidFill>
                          <a:schemeClr val="bg2">
                            <a:lumMod val="50000"/>
                          </a:schemeClr>
                        </a:solidFill>
                        <a:latin typeface="Calibri"/>
                        <a:ea typeface="Calibri"/>
                        <a:cs typeface="Times New Roman"/>
                      </a:endParaRPr>
                    </a:p>
                  </a:txBody>
                  <a:tcPr marL="65627" marR="65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003800" algn="l"/>
                        </a:tabLst>
                      </a:pPr>
                      <a:r>
                        <a:rPr lang="kk-KZ" sz="1100">
                          <a:solidFill>
                            <a:schemeClr val="bg2">
                              <a:lumMod val="50000"/>
                            </a:schemeClr>
                          </a:solidFill>
                          <a:latin typeface="Times New Roman"/>
                          <a:ea typeface="Calibri"/>
                          <a:cs typeface="Times New Roman"/>
                        </a:rPr>
                        <a:t>Нақты</a:t>
                      </a:r>
                      <a:endParaRPr lang="ru-RU" sz="1100">
                        <a:solidFill>
                          <a:schemeClr val="bg2">
                            <a:lumMod val="50000"/>
                          </a:schemeClr>
                        </a:solidFill>
                        <a:latin typeface="Calibri"/>
                        <a:ea typeface="Calibri"/>
                        <a:cs typeface="Times New Roman"/>
                      </a:endParaRPr>
                    </a:p>
                  </a:txBody>
                  <a:tcPr marL="65627" marR="65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003800" algn="l"/>
                        </a:tabLst>
                      </a:pPr>
                      <a:r>
                        <a:rPr lang="kk-KZ" sz="1100">
                          <a:solidFill>
                            <a:schemeClr val="bg2">
                              <a:lumMod val="50000"/>
                            </a:schemeClr>
                          </a:solidFill>
                          <a:latin typeface="Times New Roman"/>
                          <a:ea typeface="Calibri"/>
                          <a:cs typeface="Times New Roman"/>
                        </a:rPr>
                        <a:t>Шекті</a:t>
                      </a:r>
                      <a:endParaRPr lang="ru-RU" sz="1100">
                        <a:solidFill>
                          <a:schemeClr val="bg2">
                            <a:lumMod val="50000"/>
                          </a:schemeClr>
                        </a:solidFill>
                        <a:latin typeface="Calibri"/>
                        <a:ea typeface="Calibri"/>
                        <a:cs typeface="Times New Roman"/>
                      </a:endParaRPr>
                    </a:p>
                  </a:txBody>
                  <a:tcPr marL="65627" marR="65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003800" algn="l"/>
                        </a:tabLst>
                      </a:pPr>
                      <a:r>
                        <a:rPr lang="kk-KZ" sz="1100">
                          <a:solidFill>
                            <a:schemeClr val="bg2">
                              <a:lumMod val="50000"/>
                            </a:schemeClr>
                          </a:solidFill>
                          <a:latin typeface="Times New Roman"/>
                          <a:ea typeface="Calibri"/>
                          <a:cs typeface="Times New Roman"/>
                        </a:rPr>
                        <a:t>Нақты</a:t>
                      </a:r>
                      <a:endParaRPr lang="ru-RU" sz="1100">
                        <a:solidFill>
                          <a:schemeClr val="bg2">
                            <a:lumMod val="50000"/>
                          </a:schemeClr>
                        </a:solidFill>
                        <a:latin typeface="Calibri"/>
                        <a:ea typeface="Calibri"/>
                        <a:cs typeface="Times New Roman"/>
                      </a:endParaRPr>
                    </a:p>
                  </a:txBody>
                  <a:tcPr marL="65627" marR="65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003800" algn="l"/>
                        </a:tabLst>
                      </a:pPr>
                      <a:r>
                        <a:rPr lang="kk-KZ" sz="1100">
                          <a:solidFill>
                            <a:schemeClr val="bg2">
                              <a:lumMod val="50000"/>
                            </a:schemeClr>
                          </a:solidFill>
                          <a:latin typeface="Times New Roman"/>
                          <a:ea typeface="Calibri"/>
                          <a:cs typeface="Times New Roman"/>
                        </a:rPr>
                        <a:t>Жылдық шекті</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003800" algn="l"/>
                        </a:tabLst>
                      </a:pPr>
                      <a:r>
                        <a:rPr lang="kk-KZ" sz="1100">
                          <a:solidFill>
                            <a:schemeClr val="bg2">
                              <a:lumMod val="50000"/>
                            </a:schemeClr>
                          </a:solidFill>
                          <a:latin typeface="Times New Roman"/>
                          <a:ea typeface="Calibri"/>
                          <a:cs typeface="Times New Roman"/>
                        </a:rPr>
                        <a:t>Нақты</a:t>
                      </a:r>
                      <a:r>
                        <a:rPr lang="ru-RU" sz="1100">
                          <a:solidFill>
                            <a:schemeClr val="bg2">
                              <a:lumMod val="50000"/>
                            </a:schemeClr>
                          </a:solidFill>
                          <a:latin typeface="Times New Roman"/>
                          <a:ea typeface="Calibri"/>
                          <a:cs typeface="Times New Roman"/>
                        </a:rPr>
                        <a:t>  (1 квартал)</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839">
                <a:tc>
                  <a:txBody>
                    <a:bodyPr/>
                    <a:lstStyle/>
                    <a:p>
                      <a:pPr>
                        <a:spcAft>
                          <a:spcPts val="0"/>
                        </a:spcAft>
                        <a:tabLst>
                          <a:tab pos="5003800" algn="l"/>
                        </a:tabLst>
                      </a:pPr>
                      <a:r>
                        <a:rPr lang="kk-KZ" sz="1100">
                          <a:solidFill>
                            <a:schemeClr val="bg2">
                              <a:lumMod val="50000"/>
                            </a:schemeClr>
                          </a:solidFill>
                          <a:latin typeface="Times New Roman"/>
                          <a:ea typeface="Calibri"/>
                          <a:cs typeface="Times New Roman"/>
                        </a:rPr>
                        <a:t>Шығарынды</a:t>
                      </a:r>
                      <a:endParaRPr lang="ru-RU" sz="1100">
                        <a:solidFill>
                          <a:schemeClr val="bg2">
                            <a:lumMod val="50000"/>
                          </a:schemeClr>
                        </a:solidFill>
                        <a:latin typeface="Calibri"/>
                        <a:ea typeface="Calibri"/>
                        <a:cs typeface="Times New Roman"/>
                      </a:endParaRPr>
                    </a:p>
                  </a:txBody>
                  <a:tcPr marL="65627" marR="65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100">
                          <a:solidFill>
                            <a:schemeClr val="bg2">
                              <a:lumMod val="50000"/>
                            </a:schemeClr>
                          </a:solidFill>
                          <a:latin typeface="Times New Roman"/>
                          <a:ea typeface="Times New Roman"/>
                          <a:cs typeface="Times New Roman"/>
                        </a:rPr>
                        <a:t>191,17</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chemeClr val="bg2">
                              <a:lumMod val="50000"/>
                            </a:schemeClr>
                          </a:solidFill>
                          <a:latin typeface="Times New Roman"/>
                          <a:ea typeface="Times New Roman"/>
                          <a:cs typeface="Times New Roman"/>
                        </a:rPr>
                        <a:t>130,89</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chemeClr val="bg2">
                              <a:lumMod val="50000"/>
                            </a:schemeClr>
                          </a:solidFill>
                          <a:latin typeface="Times New Roman"/>
                          <a:ea typeface="Calibri"/>
                          <a:cs typeface="Times New Roman"/>
                        </a:rPr>
                        <a:t>184,786</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chemeClr val="bg2">
                              <a:lumMod val="50000"/>
                            </a:schemeClr>
                          </a:solidFill>
                          <a:latin typeface="Times New Roman"/>
                          <a:ea typeface="Calibri"/>
                          <a:cs typeface="Times New Roman"/>
                        </a:rPr>
                        <a:t>130,6</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chemeClr val="bg2">
                              <a:lumMod val="50000"/>
                            </a:schemeClr>
                          </a:solidFill>
                          <a:latin typeface="Times New Roman"/>
                          <a:ea typeface="Calibri"/>
                          <a:cs typeface="Times New Roman"/>
                        </a:rPr>
                        <a:t>176,769</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chemeClr val="bg2">
                              <a:lumMod val="50000"/>
                            </a:schemeClr>
                          </a:solidFill>
                          <a:latin typeface="Times New Roman"/>
                          <a:ea typeface="Calibri"/>
                          <a:cs typeface="Times New Roman"/>
                        </a:rPr>
                        <a:t>124,75</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003800" algn="l"/>
                        </a:tabLst>
                      </a:pPr>
                      <a:r>
                        <a:rPr lang="ru-RU" sz="1100" dirty="0">
                          <a:solidFill>
                            <a:schemeClr val="bg2">
                              <a:lumMod val="50000"/>
                            </a:schemeClr>
                          </a:solidFill>
                          <a:latin typeface="Times New Roman"/>
                          <a:ea typeface="Calibri"/>
                          <a:cs typeface="Times New Roman"/>
                        </a:rPr>
                        <a:t>173,9</a:t>
                      </a:r>
                      <a:endParaRPr lang="ru-RU" sz="1100" dirty="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003800" algn="l"/>
                        </a:tabLst>
                      </a:pPr>
                      <a:r>
                        <a:rPr lang="ru-RU" sz="1100">
                          <a:solidFill>
                            <a:schemeClr val="bg2">
                              <a:lumMod val="50000"/>
                            </a:schemeClr>
                          </a:solidFill>
                          <a:latin typeface="Times New Roman"/>
                          <a:ea typeface="Calibri"/>
                          <a:cs typeface="Times New Roman"/>
                        </a:rPr>
                        <a:t>43,4</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839">
                <a:tc>
                  <a:txBody>
                    <a:bodyPr/>
                    <a:lstStyle/>
                    <a:p>
                      <a:pPr>
                        <a:spcAft>
                          <a:spcPts val="0"/>
                        </a:spcAft>
                        <a:tabLst>
                          <a:tab pos="5003800" algn="l"/>
                        </a:tabLst>
                      </a:pPr>
                      <a:r>
                        <a:rPr lang="kk-KZ" sz="1100">
                          <a:solidFill>
                            <a:schemeClr val="bg2">
                              <a:lumMod val="50000"/>
                            </a:schemeClr>
                          </a:solidFill>
                          <a:latin typeface="Times New Roman"/>
                          <a:ea typeface="Calibri"/>
                          <a:cs typeface="Times New Roman"/>
                        </a:rPr>
                        <a:t>Қалдық</a:t>
                      </a:r>
                      <a:endParaRPr lang="ru-RU" sz="1100">
                        <a:solidFill>
                          <a:schemeClr val="bg2">
                            <a:lumMod val="50000"/>
                          </a:schemeClr>
                        </a:solidFill>
                        <a:latin typeface="Calibri"/>
                        <a:ea typeface="Calibri"/>
                        <a:cs typeface="Times New Roman"/>
                      </a:endParaRPr>
                    </a:p>
                  </a:txBody>
                  <a:tcPr marL="65627" marR="65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100">
                          <a:solidFill>
                            <a:schemeClr val="bg2">
                              <a:lumMod val="50000"/>
                            </a:schemeClr>
                          </a:solidFill>
                          <a:latin typeface="Times New Roman"/>
                          <a:ea typeface="Calibri"/>
                          <a:cs typeface="Times New Roman"/>
                        </a:rPr>
                        <a:t>209363,6</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100">
                          <a:solidFill>
                            <a:schemeClr val="bg2">
                              <a:lumMod val="50000"/>
                            </a:schemeClr>
                          </a:solidFill>
                          <a:latin typeface="Times New Roman"/>
                          <a:ea typeface="Calibri"/>
                          <a:cs typeface="Times New Roman"/>
                        </a:rPr>
                        <a:t>134128,4</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chemeClr val="bg2">
                              <a:lumMod val="50000"/>
                            </a:schemeClr>
                          </a:solidFill>
                          <a:latin typeface="Times New Roman"/>
                          <a:ea typeface="Calibri"/>
                          <a:cs typeface="Times New Roman"/>
                        </a:rPr>
                        <a:t>176972,274</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solidFill>
                            <a:schemeClr val="bg2">
                              <a:lumMod val="50000"/>
                            </a:schemeClr>
                          </a:solidFill>
                          <a:latin typeface="Times New Roman"/>
                          <a:ea typeface="Calibri"/>
                          <a:cs typeface="Times New Roman"/>
                        </a:rPr>
                        <a:t>108628</a:t>
                      </a:r>
                      <a:r>
                        <a:rPr lang="ru-RU" sz="1100">
                          <a:solidFill>
                            <a:schemeClr val="bg2">
                              <a:lumMod val="50000"/>
                            </a:schemeClr>
                          </a:solidFill>
                          <a:latin typeface="Times New Roman"/>
                          <a:ea typeface="Calibri"/>
                          <a:cs typeface="Times New Roman"/>
                        </a:rPr>
                        <a:t>,</a:t>
                      </a:r>
                      <a:r>
                        <a:rPr lang="en-US" sz="1100">
                          <a:solidFill>
                            <a:schemeClr val="bg2">
                              <a:lumMod val="50000"/>
                            </a:schemeClr>
                          </a:solidFill>
                          <a:latin typeface="Times New Roman"/>
                          <a:ea typeface="Calibri"/>
                          <a:cs typeface="Times New Roman"/>
                        </a:rPr>
                        <a:t>8</a:t>
                      </a:r>
                      <a:r>
                        <a:rPr lang="ru-RU" sz="1100">
                          <a:solidFill>
                            <a:schemeClr val="bg2">
                              <a:lumMod val="50000"/>
                            </a:schemeClr>
                          </a:solidFill>
                          <a:latin typeface="Times New Roman"/>
                          <a:ea typeface="Calibri"/>
                          <a:cs typeface="Times New Roman"/>
                        </a:rPr>
                        <a:t>9</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chemeClr val="bg2">
                              <a:lumMod val="50000"/>
                            </a:schemeClr>
                          </a:solidFill>
                          <a:latin typeface="Times New Roman"/>
                          <a:ea typeface="Calibri"/>
                          <a:cs typeface="Times New Roman"/>
                        </a:rPr>
                        <a:t>1</a:t>
                      </a:r>
                      <a:r>
                        <a:rPr lang="en-US" sz="1100">
                          <a:solidFill>
                            <a:schemeClr val="bg2">
                              <a:lumMod val="50000"/>
                            </a:schemeClr>
                          </a:solidFill>
                          <a:latin typeface="Times New Roman"/>
                          <a:ea typeface="Calibri"/>
                          <a:cs typeface="Times New Roman"/>
                        </a:rPr>
                        <a:t>84</a:t>
                      </a:r>
                      <a:r>
                        <a:rPr lang="ru-RU" sz="1100">
                          <a:solidFill>
                            <a:schemeClr val="bg2">
                              <a:lumMod val="50000"/>
                            </a:schemeClr>
                          </a:solidFill>
                          <a:latin typeface="Times New Roman"/>
                          <a:ea typeface="Calibri"/>
                          <a:cs typeface="Times New Roman"/>
                        </a:rPr>
                        <a:t>9</a:t>
                      </a:r>
                      <a:r>
                        <a:rPr lang="en-US" sz="1100">
                          <a:solidFill>
                            <a:schemeClr val="bg2">
                              <a:lumMod val="50000"/>
                            </a:schemeClr>
                          </a:solidFill>
                          <a:latin typeface="Times New Roman"/>
                          <a:ea typeface="Calibri"/>
                          <a:cs typeface="Times New Roman"/>
                        </a:rPr>
                        <a:t>7</a:t>
                      </a:r>
                      <a:r>
                        <a:rPr lang="ru-RU" sz="1100">
                          <a:solidFill>
                            <a:schemeClr val="bg2">
                              <a:lumMod val="50000"/>
                            </a:schemeClr>
                          </a:solidFill>
                          <a:latin typeface="Times New Roman"/>
                          <a:ea typeface="Calibri"/>
                          <a:cs typeface="Times New Roman"/>
                        </a:rPr>
                        <a:t>9,096</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solidFill>
                            <a:schemeClr val="bg2">
                              <a:lumMod val="50000"/>
                            </a:schemeClr>
                          </a:solidFill>
                          <a:latin typeface="Times New Roman"/>
                          <a:ea typeface="Calibri"/>
                          <a:cs typeface="Times New Roman"/>
                        </a:rPr>
                        <a:t>10</a:t>
                      </a:r>
                      <a:r>
                        <a:rPr lang="ru-RU" sz="1100">
                          <a:solidFill>
                            <a:schemeClr val="bg2">
                              <a:lumMod val="50000"/>
                            </a:schemeClr>
                          </a:solidFill>
                          <a:latin typeface="Times New Roman"/>
                          <a:ea typeface="Calibri"/>
                          <a:cs typeface="Times New Roman"/>
                        </a:rPr>
                        <a:t>6599,53</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chemeClr val="bg2">
                              <a:lumMod val="50000"/>
                            </a:schemeClr>
                          </a:solidFill>
                          <a:latin typeface="Times New Roman"/>
                          <a:ea typeface="Calibri"/>
                          <a:cs typeface="Times New Roman"/>
                        </a:rPr>
                        <a:t>200460,09</a:t>
                      </a:r>
                      <a:endParaRPr lang="ru-RU" sz="110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solidFill>
                            <a:schemeClr val="bg2">
                              <a:lumMod val="50000"/>
                            </a:schemeClr>
                          </a:solidFill>
                          <a:latin typeface="Times New Roman"/>
                          <a:ea typeface="Calibri"/>
                          <a:cs typeface="Times New Roman"/>
                        </a:rPr>
                        <a:t>50,1</a:t>
                      </a:r>
                      <a:endParaRPr lang="ru-RU" sz="1100" dirty="0">
                        <a:solidFill>
                          <a:schemeClr val="bg2">
                            <a:lumMod val="50000"/>
                          </a:schemeClr>
                        </a:solidFill>
                        <a:latin typeface="Calibri"/>
                        <a:ea typeface="Calibri"/>
                        <a:cs typeface="Times New Roman"/>
                      </a:endParaRPr>
                    </a:p>
                  </a:txBody>
                  <a:tcPr marL="65627" marR="6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511628" y="333376"/>
            <a:ext cx="8241847"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9575" algn="ctr" defTabSz="914400" rtl="0" eaLnBrk="1" fontAlgn="base" latinLnBrk="0" hangingPunct="1">
              <a:lnSpc>
                <a:spcPct val="100000"/>
              </a:lnSpc>
              <a:spcBef>
                <a:spcPct val="0"/>
              </a:spcBef>
              <a:spcAft>
                <a:spcPct val="0"/>
              </a:spcAft>
              <a:buClrTx/>
              <a:buSzTx/>
              <a:buFontTx/>
              <a:buNone/>
              <a:tabLst>
                <a:tab pos="5003800" algn="l"/>
              </a:tabLst>
            </a:pPr>
            <a:r>
              <a:rPr kumimoji="0" lang="kk-KZ" sz="1400" b="0"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Соңғы 3 жылдағы Шығыс Қазақстан облысы бойынша қоршаған ортаға эмиссиялардың динамикасы (мың тонна) </a:t>
            </a:r>
            <a:endParaRPr kumimoji="0" lang="ru-RU" sz="600" b="0" i="0"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a:p>
            <a:pPr marL="0" marR="0" lvl="0" indent="409575" algn="l" defTabSz="914400" rtl="0" eaLnBrk="0" fontAlgn="base" latinLnBrk="0" hangingPunct="0">
              <a:lnSpc>
                <a:spcPct val="100000"/>
              </a:lnSpc>
              <a:spcBef>
                <a:spcPct val="0"/>
              </a:spcBef>
              <a:spcAft>
                <a:spcPct val="0"/>
              </a:spcAft>
              <a:buClrTx/>
              <a:buSzTx/>
              <a:buFontTx/>
              <a:buNone/>
              <a:tabLst>
                <a:tab pos="5003800" algn="l"/>
              </a:tabLst>
            </a:pPr>
            <a:endParaRPr kumimoji="0" lang="ru-RU" sz="1800" b="0" i="0"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p:txBody>
      </p:sp>
      <p:pic>
        <p:nvPicPr>
          <p:cNvPr id="4" name="Рисунок 3"/>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36460" y="2514600"/>
            <a:ext cx="4126683" cy="2471057"/>
          </a:xfrm>
          <a:prstGeom prst="rect">
            <a:avLst/>
          </a:prstGeom>
          <a:noFill/>
        </p:spPr>
      </p:pic>
      <p:graphicFrame>
        <p:nvGraphicFramePr>
          <p:cNvPr id="8" name="Диаграмма 7"/>
          <p:cNvGraphicFramePr/>
          <p:nvPr/>
        </p:nvGraphicFramePr>
        <p:xfrm>
          <a:off x="4619624" y="2495550"/>
          <a:ext cx="4276725" cy="24669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descr="Фондық конц.jpg"/>
          <p:cNvPicPr>
            <a:picLocks noChangeAspect="1"/>
          </p:cNvPicPr>
          <p:nvPr/>
        </p:nvPicPr>
        <p:blipFill>
          <a:blip r:embed="rId2"/>
          <a:stretch>
            <a:fillRect/>
          </a:stretch>
        </p:blipFill>
        <p:spPr>
          <a:xfrm>
            <a:off x="957755" y="0"/>
            <a:ext cx="7276749" cy="5143500"/>
          </a:xfrm>
          <a:prstGeom prst="rect">
            <a:avLst/>
          </a:prstGeom>
        </p:spPr>
      </p:pic>
    </p:spTree>
    <p:extLst>
      <p:ext uri="{BB962C8B-B14F-4D97-AF65-F5344CB8AC3E}">
        <p14:creationId xmlns="" xmlns:p14="http://schemas.microsoft.com/office/powerpoint/2010/main" val="2200011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6924675" y="227799"/>
            <a:ext cx="2025869" cy="4778231"/>
          </a:xfrm>
          <a:prstGeom prst="rect">
            <a:avLst/>
          </a:prstGeom>
          <a:noFill/>
          <a:ln w="9525">
            <a:solidFill>
              <a:schemeClr val="bg2">
                <a:lumMod val="50000"/>
              </a:schemeClr>
            </a:solidFill>
            <a:miter lim="800000"/>
            <a:headEnd/>
            <a:tailEnd/>
          </a:ln>
          <a:effectLst/>
        </p:spPr>
        <p:txBody>
          <a:bodyPr vert="horz" wrap="square" lIns="68580" tIns="34290" rIns="68580" bIns="34290" numCol="1" anchor="ctr" anchorCtr="0" compatLnSpc="1">
            <a:prstTxWarp prst="textNoShape">
              <a:avLst/>
            </a:prstTxWarp>
            <a:spAutoFit/>
          </a:bodyPr>
          <a:lstStyle/>
          <a:p>
            <a:pPr marL="171450" indent="-171450" algn="just" fontAlgn="base">
              <a:spcBef>
                <a:spcPct val="0"/>
              </a:spcBef>
              <a:spcAft>
                <a:spcPct val="0"/>
              </a:spcAft>
              <a:buAutoNum type="arabicPeriod"/>
            </a:pPr>
            <a:r>
              <a:rPr lang="ru-RU" sz="900" b="1" i="1" dirty="0" err="1">
                <a:latin typeface="Times New Roman" pitchFamily="18" charset="0"/>
                <a:ea typeface="Times New Roman" pitchFamily="18" charset="0"/>
                <a:cs typeface="Times New Roman" pitchFamily="18" charset="0"/>
              </a:rPr>
              <a:t>Жайлылығы өте төмен аймақ </a:t>
            </a:r>
            <a:r>
              <a:rPr lang="ru-RU" sz="900" b="1" i="1" dirty="0">
                <a:latin typeface="Times New Roman" pitchFamily="18" charset="0"/>
                <a:ea typeface="Times New Roman" pitchFamily="18" charset="0"/>
                <a:cs typeface="Times New Roman" pitchFamily="18" charset="0"/>
              </a:rPr>
              <a:t>- </a:t>
            </a:r>
            <a:r>
              <a:rPr lang="ru-RU" sz="900" dirty="0" err="1">
                <a:latin typeface="Times New Roman" pitchFamily="18" charset="0"/>
                <a:ea typeface="Times New Roman" pitchFamily="18" charset="0"/>
                <a:cs typeface="Times New Roman" pitchFamily="18" charset="0"/>
              </a:rPr>
              <a:t>Солтүстік өнеркәсіптік аймақты, оған іргелес</a:t>
            </a:r>
            <a:r>
              <a:rPr lang="ru-RU" sz="900" dirty="0">
                <a:latin typeface="Times New Roman" pitchFamily="18" charset="0"/>
                <a:ea typeface="Times New Roman" pitchFamily="18" charset="0"/>
                <a:cs typeface="Times New Roman" pitchFamily="18" charset="0"/>
              </a:rPr>
              <a:t> </a:t>
            </a:r>
            <a:r>
              <a:rPr lang="ru-RU" sz="900" dirty="0" err="1">
                <a:latin typeface="Times New Roman" pitchFamily="18" charset="0"/>
                <a:ea typeface="Times New Roman" pitchFamily="18" charset="0"/>
                <a:cs typeface="Times New Roman" pitchFamily="18" charset="0"/>
              </a:rPr>
              <a:t>қаланың орталық бөлігін және </a:t>
            </a:r>
            <a:r>
              <a:rPr lang="ru-RU" sz="900" dirty="0">
                <a:latin typeface="Times New Roman" pitchFamily="18" charset="0"/>
                <a:ea typeface="Times New Roman" pitchFamily="18" charset="0"/>
                <a:cs typeface="Times New Roman" pitchFamily="18" charset="0"/>
              </a:rPr>
              <a:t>Защита </a:t>
            </a:r>
            <a:r>
              <a:rPr lang="ru-RU" sz="900" dirty="0" err="1">
                <a:latin typeface="Times New Roman" pitchFamily="18" charset="0"/>
                <a:ea typeface="Times New Roman" pitchFamily="18" charset="0"/>
                <a:cs typeface="Times New Roman" pitchFamily="18" charset="0"/>
              </a:rPr>
              <a:t>станциясының ауданын</a:t>
            </a:r>
            <a:r>
              <a:rPr lang="ru-RU" sz="900" dirty="0">
                <a:latin typeface="Times New Roman" pitchFamily="18" charset="0"/>
                <a:ea typeface="Times New Roman" pitchFamily="18" charset="0"/>
                <a:cs typeface="Times New Roman" pitchFamily="18" charset="0"/>
              </a:rPr>
              <a:t> </a:t>
            </a:r>
            <a:r>
              <a:rPr lang="ru-RU" sz="900" dirty="0" err="1">
                <a:latin typeface="Times New Roman" pitchFamily="18" charset="0"/>
                <a:ea typeface="Times New Roman" pitchFamily="18" charset="0"/>
                <a:cs typeface="Times New Roman" pitchFamily="18" charset="0"/>
              </a:rPr>
              <a:t>қамтитын Өнеркәсіптік-қоныстану аймағы</a:t>
            </a:r>
            <a:r>
              <a:rPr lang="ru-RU" sz="900" dirty="0">
                <a:latin typeface="Times New Roman" pitchFamily="18" charset="0"/>
                <a:ea typeface="Times New Roman" pitchFamily="18" charset="0"/>
                <a:cs typeface="Times New Roman" pitchFamily="18" charset="0"/>
              </a:rPr>
              <a:t>.</a:t>
            </a:r>
            <a:r>
              <a:rPr lang="ru-RU" sz="900" dirty="0" err="1">
                <a:latin typeface="Times New Roman" pitchFamily="18" charset="0"/>
                <a:ea typeface="Times New Roman" pitchFamily="18" charset="0"/>
                <a:cs typeface="Times New Roman" pitchFamily="18" charset="0"/>
              </a:rPr>
              <a:t>Бұл аймақтағы экологиялық және гигиеналық жағдай өнеркәсіптік және энергетикалық кешеннің әсерінен ластанудың өте қауіпті  деңгейімен сипатталады</a:t>
            </a:r>
            <a:r>
              <a:rPr lang="ru-RU" sz="900" dirty="0">
                <a:latin typeface="Times New Roman" pitchFamily="18" charset="0"/>
                <a:ea typeface="Times New Roman" pitchFamily="18" charset="0"/>
                <a:cs typeface="Times New Roman" pitchFamily="18" charset="0"/>
              </a:rPr>
              <a:t>. </a:t>
            </a:r>
            <a:r>
              <a:rPr lang="ru-RU" sz="900" dirty="0" err="1">
                <a:latin typeface="Times New Roman" pitchFamily="18" charset="0"/>
                <a:ea typeface="Times New Roman" pitchFamily="18" charset="0"/>
                <a:cs typeface="Times New Roman" pitchFamily="18" charset="0"/>
              </a:rPr>
              <a:t>Жағдай жүктемесі жоғары автомагистральдармен</a:t>
            </a:r>
            <a:r>
              <a:rPr lang="ru-RU" sz="900" dirty="0">
                <a:latin typeface="Times New Roman" pitchFamily="18" charset="0"/>
                <a:ea typeface="Times New Roman" pitchFamily="18" charset="0"/>
                <a:cs typeface="Times New Roman" pitchFamily="18" charset="0"/>
              </a:rPr>
              <a:t>, </a:t>
            </a:r>
            <a:r>
              <a:rPr lang="ru-RU" sz="900" dirty="0" err="1">
                <a:latin typeface="Times New Roman" pitchFamily="18" charset="0"/>
                <a:ea typeface="Times New Roman" pitchFamily="18" charset="0"/>
                <a:cs typeface="Times New Roman" pitchFamily="18" charset="0"/>
              </a:rPr>
              <a:t>көгалдандырудың жеткіліксіздігімен</a:t>
            </a:r>
            <a:r>
              <a:rPr lang="ru-RU" sz="900" dirty="0">
                <a:latin typeface="Times New Roman" pitchFamily="18" charset="0"/>
                <a:ea typeface="Times New Roman" pitchFamily="18" charset="0"/>
                <a:cs typeface="Times New Roman" pitchFamily="18" charset="0"/>
              </a:rPr>
              <a:t>, </a:t>
            </a:r>
            <a:r>
              <a:rPr lang="ru-RU" sz="900" dirty="0" err="1">
                <a:latin typeface="Times New Roman" pitchFamily="18" charset="0"/>
                <a:ea typeface="Times New Roman" pitchFamily="18" charset="0"/>
                <a:cs typeface="Times New Roman" pitchFamily="18" charset="0"/>
              </a:rPr>
              <a:t>сәулеттік-жоспарлаудың қателігімен (тұрғын және өнеркәсіптік аймақтар арасындағы қажетті санитарлық алшақтықтардың болмауы</a:t>
            </a:r>
            <a:r>
              <a:rPr lang="ru-RU" sz="900" dirty="0">
                <a:latin typeface="Times New Roman" pitchFamily="18" charset="0"/>
                <a:ea typeface="Times New Roman" pitchFamily="18" charset="0"/>
                <a:cs typeface="Times New Roman" pitchFamily="18" charset="0"/>
              </a:rPr>
              <a:t> </a:t>
            </a:r>
            <a:r>
              <a:rPr lang="ru-RU" sz="900" dirty="0" err="1">
                <a:latin typeface="Times New Roman" pitchFamily="18" charset="0"/>
                <a:ea typeface="Times New Roman" pitchFamily="18" charset="0"/>
                <a:cs typeface="Times New Roman" pitchFamily="18" charset="0"/>
              </a:rPr>
              <a:t>және </a:t>
            </a:r>
            <a:r>
              <a:rPr lang="ru-RU" sz="900" dirty="0">
                <a:latin typeface="Times New Roman" pitchFamily="18" charset="0"/>
                <a:ea typeface="Times New Roman" pitchFamily="18" charset="0"/>
                <a:cs typeface="Times New Roman" pitchFamily="18" charset="0"/>
              </a:rPr>
              <a:t>т.б.) </a:t>
            </a:r>
            <a:r>
              <a:rPr lang="ru-RU" sz="900" dirty="0" err="1">
                <a:latin typeface="Times New Roman" pitchFamily="18" charset="0"/>
                <a:ea typeface="Times New Roman" pitchFamily="18" charset="0"/>
                <a:cs typeface="Times New Roman" pitchFamily="18" charset="0"/>
              </a:rPr>
              <a:t>күрделене түседі.</a:t>
            </a:r>
            <a:endParaRPr lang="ru-RU" sz="900" dirty="0">
              <a:latin typeface="Times New Roman" pitchFamily="18" charset="0"/>
              <a:ea typeface="Times New Roman" pitchFamily="18" charset="0"/>
              <a:cs typeface="Times New Roman" pitchFamily="18" charset="0"/>
            </a:endParaRPr>
          </a:p>
          <a:p>
            <a:pPr marL="171450" indent="-171450" algn="just" fontAlgn="base">
              <a:spcBef>
                <a:spcPct val="0"/>
              </a:spcBef>
              <a:spcAft>
                <a:spcPct val="0"/>
              </a:spcAft>
              <a:buAutoNum type="arabicPeriod"/>
            </a:pPr>
            <a:r>
              <a:rPr lang="ru-RU" sz="900" b="1" i="1" dirty="0" err="1">
                <a:latin typeface="Times New Roman" pitchFamily="18" charset="0"/>
                <a:ea typeface="Times New Roman" pitchFamily="18" charset="0"/>
                <a:cs typeface="Times New Roman" pitchFamily="18" charset="0"/>
              </a:rPr>
              <a:t>Жайлылығы төмен аймақ- </a:t>
            </a:r>
            <a:r>
              <a:rPr lang="ru-RU" sz="900" dirty="0" err="1">
                <a:latin typeface="Times New Roman" pitchFamily="18" charset="0"/>
                <a:ea typeface="Times New Roman" pitchFamily="18" charset="0"/>
                <a:cs typeface="Times New Roman" pitchFamily="18" charset="0"/>
              </a:rPr>
              <a:t>бұл ескі</a:t>
            </a:r>
            <a:r>
              <a:rPr lang="ru-RU" sz="900" dirty="0">
                <a:latin typeface="Times New Roman" pitchFamily="18" charset="0"/>
                <a:ea typeface="Times New Roman" pitchFamily="18" charset="0"/>
                <a:cs typeface="Times New Roman" pitchFamily="18" charset="0"/>
              </a:rPr>
              <a:t> </a:t>
            </a:r>
            <a:r>
              <a:rPr lang="ru-RU" sz="900" dirty="0" err="1">
                <a:latin typeface="Times New Roman" pitchFamily="18" charset="0"/>
                <a:ea typeface="Times New Roman" pitchFamily="18" charset="0"/>
                <a:cs typeface="Times New Roman" pitchFamily="18" charset="0"/>
              </a:rPr>
              <a:t>және жаңа Сограның, </a:t>
            </a:r>
            <a:r>
              <a:rPr lang="ru-RU" sz="900" dirty="0">
                <a:latin typeface="Times New Roman" pitchFamily="18" charset="0"/>
                <a:ea typeface="Times New Roman" pitchFamily="18" charset="0"/>
                <a:cs typeface="Times New Roman" pitchFamily="18" charset="0"/>
              </a:rPr>
              <a:t>Красин </a:t>
            </a:r>
            <a:r>
              <a:rPr lang="ru-RU" sz="900" dirty="0" err="1">
                <a:latin typeface="Times New Roman" pitchFamily="18" charset="0"/>
                <a:ea typeface="Times New Roman" pitchFamily="18" charset="0"/>
                <a:cs typeface="Times New Roman" pitchFamily="18" charset="0"/>
              </a:rPr>
              <a:t>кентінің</a:t>
            </a:r>
            <a:r>
              <a:rPr lang="ru-RU" sz="900" dirty="0">
                <a:latin typeface="Times New Roman" pitchFamily="18" charset="0"/>
                <a:ea typeface="Times New Roman" pitchFamily="18" charset="0"/>
                <a:cs typeface="Times New Roman" pitchFamily="18" charset="0"/>
              </a:rPr>
              <a:t>, </a:t>
            </a:r>
            <a:r>
              <a:rPr lang="ru-RU" sz="900" dirty="0" err="1">
                <a:latin typeface="Times New Roman" pitchFamily="18" charset="0"/>
                <a:ea typeface="Times New Roman" pitchFamily="18" charset="0"/>
                <a:cs typeface="Times New Roman" pitchFamily="18" charset="0"/>
              </a:rPr>
              <a:t>өндірістік базаның</a:t>
            </a:r>
            <a:r>
              <a:rPr lang="ru-RU" sz="900" dirty="0">
                <a:latin typeface="Times New Roman" pitchFamily="18" charset="0"/>
                <a:ea typeface="Times New Roman" pitchFamily="18" charset="0"/>
                <a:cs typeface="Times New Roman" pitchFamily="18" charset="0"/>
              </a:rPr>
              <a:t>, Бажов </a:t>
            </a:r>
            <a:r>
              <a:rPr lang="ru-RU" sz="900" dirty="0" err="1">
                <a:latin typeface="Times New Roman" pitchFamily="18" charset="0"/>
                <a:ea typeface="Times New Roman" pitchFamily="18" charset="0"/>
                <a:cs typeface="Times New Roman" pitchFamily="18" charset="0"/>
              </a:rPr>
              <a:t>даңғылының оңтүстігіндегі тұрғын үй массивтерінің едәуір бөлігі</a:t>
            </a:r>
            <a:r>
              <a:rPr lang="ru-RU" sz="900" dirty="0">
                <a:latin typeface="Times New Roman" pitchFamily="18" charset="0"/>
                <a:ea typeface="Times New Roman" pitchFamily="18" charset="0"/>
                <a:cs typeface="Times New Roman" pitchFamily="18" charset="0"/>
              </a:rPr>
              <a:t>. </a:t>
            </a:r>
          </a:p>
          <a:p>
            <a:pPr marL="171450" indent="-171450" algn="just" fontAlgn="base">
              <a:spcBef>
                <a:spcPct val="0"/>
              </a:spcBef>
              <a:spcAft>
                <a:spcPct val="0"/>
              </a:spcAft>
              <a:buAutoNum type="arabicPeriod"/>
            </a:pPr>
            <a:r>
              <a:rPr lang="ru-RU" sz="900" b="1" i="1" dirty="0" err="1">
                <a:latin typeface="Times New Roman" pitchFamily="18" charset="0"/>
                <a:ea typeface="Times New Roman" pitchFamily="18" charset="0"/>
                <a:cs typeface="Times New Roman" pitchFamily="18" charset="0"/>
              </a:rPr>
              <a:t>Ең қолайлы аймақ </a:t>
            </a:r>
            <a:r>
              <a:rPr lang="ru-RU" sz="900" dirty="0">
                <a:latin typeface="Times New Roman" pitchFamily="18" charset="0"/>
                <a:ea typeface="Times New Roman" pitchFamily="18" charset="0"/>
                <a:cs typeface="Times New Roman" pitchFamily="18" charset="0"/>
              </a:rPr>
              <a:t>- </a:t>
            </a:r>
            <a:r>
              <a:rPr lang="ru-RU" sz="900" dirty="0" err="1">
                <a:latin typeface="Times New Roman" pitchFamily="18" charset="0"/>
                <a:ea typeface="Times New Roman" pitchFamily="18" charset="0"/>
                <a:cs typeface="Times New Roman" pitchFamily="18" charset="0"/>
              </a:rPr>
              <a:t>бұл Ертіс</a:t>
            </a:r>
            <a:r>
              <a:rPr lang="ru-RU" sz="900" dirty="0">
                <a:latin typeface="Times New Roman" pitchFamily="18" charset="0"/>
                <a:ea typeface="Times New Roman" pitchFamily="18" charset="0"/>
                <a:cs typeface="Times New Roman" pitchFamily="18" charset="0"/>
              </a:rPr>
              <a:t> </a:t>
            </a:r>
            <a:r>
              <a:rPr lang="ru-RU" sz="900" dirty="0" err="1">
                <a:latin typeface="Times New Roman" pitchFamily="18" charset="0"/>
                <a:ea typeface="Times New Roman" pitchFamily="18" charset="0"/>
                <a:cs typeface="Times New Roman" pitchFamily="18" charset="0"/>
              </a:rPr>
              <a:t>жағалауы, </a:t>
            </a:r>
            <a:r>
              <a:rPr lang="ru-RU" sz="900" dirty="0">
                <a:latin typeface="Times New Roman" pitchFamily="18" charset="0"/>
                <a:ea typeface="Times New Roman" pitchFamily="18" charset="0"/>
                <a:cs typeface="Times New Roman" pitchFamily="18" charset="0"/>
              </a:rPr>
              <a:t>Стрелка, ЖМК, </a:t>
            </a:r>
            <a:r>
              <a:rPr lang="ru-RU" sz="900" dirty="0" err="1">
                <a:latin typeface="Times New Roman" pitchFamily="18" charset="0"/>
                <a:ea typeface="Times New Roman" pitchFamily="18" charset="0"/>
                <a:cs typeface="Times New Roman" pitchFamily="18" charset="0"/>
              </a:rPr>
              <a:t>Ертістің сол</a:t>
            </a:r>
            <a:r>
              <a:rPr lang="ru-RU" sz="900" dirty="0">
                <a:latin typeface="Times New Roman" pitchFamily="18" charset="0"/>
                <a:ea typeface="Times New Roman" pitchFamily="18" charset="0"/>
                <a:cs typeface="Times New Roman" pitchFamily="18" charset="0"/>
              </a:rPr>
              <a:t> </a:t>
            </a:r>
            <a:r>
              <a:rPr lang="ru-RU" sz="900" dirty="0" err="1">
                <a:latin typeface="Times New Roman" pitchFamily="18" charset="0"/>
                <a:ea typeface="Times New Roman" pitchFamily="18" charset="0"/>
                <a:cs typeface="Times New Roman" pitchFamily="18" charset="0"/>
              </a:rPr>
              <a:t>жағалауы, алыс</a:t>
            </a:r>
            <a:r>
              <a:rPr lang="ru-RU" sz="900" dirty="0">
                <a:latin typeface="Times New Roman" pitchFamily="18" charset="0"/>
                <a:ea typeface="Times New Roman" pitchFamily="18" charset="0"/>
                <a:cs typeface="Times New Roman" pitchFamily="18" charset="0"/>
              </a:rPr>
              <a:t> </a:t>
            </a:r>
            <a:r>
              <a:rPr lang="ru-RU" sz="900" dirty="0" err="1">
                <a:latin typeface="Times New Roman" pitchFamily="18" charset="0"/>
                <a:ea typeface="Times New Roman" pitchFamily="18" charset="0"/>
                <a:cs typeface="Times New Roman" pitchFamily="18" charset="0"/>
              </a:rPr>
              <a:t>қала маңындағы аудандардағы </a:t>
            </a:r>
            <a:r>
              <a:rPr lang="ru-RU" sz="900" dirty="0">
                <a:latin typeface="Times New Roman" pitchFamily="18" charset="0"/>
                <a:ea typeface="Times New Roman" pitchFamily="18" charset="0"/>
                <a:cs typeface="Times New Roman" pitchFamily="18" charset="0"/>
              </a:rPr>
              <a:t>(</a:t>
            </a:r>
            <a:r>
              <a:rPr lang="ru-RU" sz="900" dirty="0" err="1">
                <a:latin typeface="Times New Roman" pitchFamily="18" charset="0"/>
                <a:ea typeface="Times New Roman" pitchFamily="18" charset="0"/>
                <a:cs typeface="Times New Roman" pitchFamily="18" charset="0"/>
              </a:rPr>
              <a:t>Аблакетка</a:t>
            </a:r>
            <a:r>
              <a:rPr lang="ru-RU" sz="900" dirty="0">
                <a:latin typeface="Times New Roman" pitchFamily="18" charset="0"/>
                <a:ea typeface="Times New Roman" pitchFamily="18" charset="0"/>
                <a:cs typeface="Times New Roman" pitchFamily="18" charset="0"/>
              </a:rPr>
              <a:t>)  </a:t>
            </a:r>
            <a:r>
              <a:rPr lang="ru-RU" sz="900" dirty="0" err="1">
                <a:latin typeface="Times New Roman" pitchFamily="18" charset="0"/>
                <a:ea typeface="Times New Roman" pitchFamily="18" charset="0"/>
                <a:cs typeface="Times New Roman" pitchFamily="18" charset="0"/>
              </a:rPr>
              <a:t>орындары</a:t>
            </a:r>
            <a:r>
              <a:rPr lang="ru-RU" sz="900" dirty="0">
                <a:latin typeface="Times New Roman" pitchFamily="18" charset="0"/>
                <a:ea typeface="Times New Roman" pitchFamily="18" charset="0"/>
                <a:cs typeface="Times New Roman" pitchFamily="18" charset="0"/>
              </a:rPr>
              <a:t>. </a:t>
            </a:r>
            <a:endParaRPr lang="ru-RU" sz="900" dirty="0">
              <a:solidFill>
                <a:schemeClr val="tx1"/>
              </a:solidFill>
              <a:latin typeface="Times New Roman" pitchFamily="18" charset="0"/>
              <a:cs typeface="Times New Roman" pitchFamily="18" charset="0"/>
            </a:endParaRPr>
          </a:p>
        </p:txBody>
      </p:sp>
      <p:pic>
        <p:nvPicPr>
          <p:cNvPr id="5" name="Рисунок 4" descr="Геоэко.jpg"/>
          <p:cNvPicPr>
            <a:picLocks noChangeAspect="1"/>
          </p:cNvPicPr>
          <p:nvPr/>
        </p:nvPicPr>
        <p:blipFill>
          <a:blip r:embed="rId2"/>
          <a:stretch>
            <a:fillRect/>
          </a:stretch>
        </p:blipFill>
        <p:spPr>
          <a:xfrm>
            <a:off x="253210" y="220312"/>
            <a:ext cx="6526925" cy="4613494"/>
          </a:xfrm>
          <a:prstGeom prst="rect">
            <a:avLst/>
          </a:prstGeom>
        </p:spPr>
      </p:pic>
    </p:spTree>
    <p:extLst>
      <p:ext uri="{BB962C8B-B14F-4D97-AF65-F5344CB8AC3E}">
        <p14:creationId xmlns="" xmlns:p14="http://schemas.microsoft.com/office/powerpoint/2010/main" val="667697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u" b="1" dirty="0" smtClean="0"/>
              <a:t>ӨЗЕКТІЛІГІ</a:t>
            </a:r>
            <a:endParaRPr b="1" dirty="0"/>
          </a:p>
        </p:txBody>
      </p:sp>
      <p:sp>
        <p:nvSpPr>
          <p:cNvPr id="83" name="Google Shape;83;p15"/>
          <p:cNvSpPr txBox="1">
            <a:spLocks noGrp="1"/>
          </p:cNvSpPr>
          <p:nvPr>
            <p:ph type="body" idx="1"/>
          </p:nvPr>
        </p:nvSpPr>
        <p:spPr>
          <a:xfrm>
            <a:off x="509399" y="1841851"/>
            <a:ext cx="7901176" cy="2710200"/>
          </a:xfrm>
          <a:prstGeom prst="rect">
            <a:avLst/>
          </a:prstGeom>
        </p:spPr>
        <p:txBody>
          <a:bodyPr spcFirstLastPara="1" wrap="square" lIns="91425" tIns="91425" rIns="91425" bIns="91425" anchor="t" anchorCtr="0">
            <a:noAutofit/>
          </a:bodyPr>
          <a:lstStyle/>
          <a:p>
            <a:pPr marL="0" lvl="0" indent="0" algn="just" rtl="0">
              <a:lnSpc>
                <a:spcPct val="90000"/>
              </a:lnSpc>
              <a:spcBef>
                <a:spcPts val="1000"/>
              </a:spcBef>
              <a:spcAft>
                <a:spcPts val="0"/>
              </a:spcAft>
              <a:buNone/>
            </a:pPr>
            <a:r>
              <a:rPr lang="ru" sz="1800" dirty="0" smtClean="0">
                <a:solidFill>
                  <a:srgbClr val="000000"/>
                </a:solidFill>
                <a:latin typeface="Times New Roman" pitchFamily="18" charset="0"/>
                <a:ea typeface="Roboto" charset="0"/>
                <a:cs typeface="Times New Roman" pitchFamily="18" charset="0"/>
                <a:sym typeface="Arial"/>
              </a:rPr>
              <a:t>Қазақстанның аймақтары </a:t>
            </a:r>
            <a:r>
              <a:rPr lang="ru" sz="1800" dirty="0">
                <a:solidFill>
                  <a:srgbClr val="000000"/>
                </a:solidFill>
                <a:latin typeface="Times New Roman" pitchFamily="18" charset="0"/>
                <a:ea typeface="Roboto" charset="0"/>
                <a:cs typeface="Times New Roman" pitchFamily="18" charset="0"/>
                <a:sym typeface="Arial"/>
              </a:rPr>
              <a:t>бойынша табиғат компоненттерінің сапалық көрсеткіштері анықталғанымен, жекелей өнеркәсіптік қалалардың табиғат компонеттерінің ластануы бойынша карталар сирек кездеседі. Геоақпараттық жүйелерді қолдана отырып жүргізілген зерттеулер де </a:t>
            </a:r>
            <a:r>
              <a:rPr lang="ru" sz="1800" dirty="0" smtClean="0">
                <a:solidFill>
                  <a:srgbClr val="000000"/>
                </a:solidFill>
                <a:latin typeface="Times New Roman" pitchFamily="18" charset="0"/>
                <a:ea typeface="Roboto" charset="0"/>
                <a:cs typeface="Times New Roman" pitchFamily="18" charset="0"/>
                <a:sym typeface="Arial"/>
              </a:rPr>
              <a:t>аз. Сол себепті, Өскемен </a:t>
            </a:r>
            <a:r>
              <a:rPr lang="ru" sz="1800" dirty="0">
                <a:solidFill>
                  <a:srgbClr val="000000"/>
                </a:solidFill>
                <a:latin typeface="Times New Roman" pitchFamily="18" charset="0"/>
                <a:ea typeface="Roboto" charset="0"/>
                <a:cs typeface="Times New Roman" pitchFamily="18" charset="0"/>
                <a:sym typeface="Arial"/>
              </a:rPr>
              <a:t>қаласының атмосфералық ауа жағдайын бағалауда ГАЖ технологияларын қолдану өзекті мәселе болып табылады. </a:t>
            </a:r>
            <a:endParaRPr sz="1800" dirty="0">
              <a:latin typeface="Times New Roman" pitchFamily="18" charset="0"/>
              <a:ea typeface="Roboto" charset="0"/>
              <a:cs typeface="Times New Roman" pitchFamily="18" charset="0"/>
            </a:endParaRPr>
          </a:p>
        </p:txBody>
      </p:sp>
      <p:cxnSp>
        <p:nvCxnSpPr>
          <p:cNvPr id="89" name="Google Shape;89;p15"/>
          <p:cNvCxnSpPr/>
          <p:nvPr/>
        </p:nvCxnSpPr>
        <p:spPr>
          <a:xfrm rot="10800000">
            <a:off x="509400" y="4552050"/>
            <a:ext cx="8147100" cy="0"/>
          </a:xfrm>
          <a:prstGeom prst="straightConnector1">
            <a:avLst/>
          </a:prstGeom>
          <a:noFill/>
          <a:ln w="19050" cap="flat" cmpd="sng">
            <a:solidFill>
              <a:schemeClr val="dk1"/>
            </a:solidFill>
            <a:prstDash val="dot"/>
            <a:round/>
            <a:headEnd type="none" w="med" len="med"/>
            <a:tailEnd type="none" w="med" len="med"/>
          </a:ln>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Без названия.jpg"/>
          <p:cNvPicPr/>
          <p:nvPr/>
        </p:nvPicPr>
        <p:blipFill>
          <a:blip r:embed="rId2" cstate="print"/>
          <a:stretch>
            <a:fillRect/>
          </a:stretch>
        </p:blipFill>
        <p:spPr>
          <a:xfrm>
            <a:off x="876300" y="0"/>
            <a:ext cx="7419975" cy="51435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қанайналым.jpg"/>
          <p:cNvPicPr/>
          <p:nvPr/>
        </p:nvPicPr>
        <p:blipFill>
          <a:blip r:embed="rId2" cstate="print"/>
          <a:stretch>
            <a:fillRect/>
          </a:stretch>
        </p:blipFill>
        <p:spPr>
          <a:xfrm>
            <a:off x="876299" y="0"/>
            <a:ext cx="7048501" cy="51435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тыныс алу.jpg"/>
          <p:cNvPicPr/>
          <p:nvPr/>
        </p:nvPicPr>
        <p:blipFill>
          <a:blip r:embed="rId2" cstate="print"/>
          <a:srcRect b="5066"/>
          <a:stretch>
            <a:fillRect/>
          </a:stretch>
        </p:blipFill>
        <p:spPr>
          <a:xfrm>
            <a:off x="1123951" y="0"/>
            <a:ext cx="7366634" cy="51435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жүйке.jpg"/>
          <p:cNvPicPr/>
          <p:nvPr/>
        </p:nvPicPr>
        <p:blipFill>
          <a:blip r:embed="rId2" cstate="print"/>
          <a:stretch>
            <a:fillRect/>
          </a:stretch>
        </p:blipFill>
        <p:spPr>
          <a:xfrm>
            <a:off x="923925" y="0"/>
            <a:ext cx="7219950" cy="51435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Қатерлі ісік.jpg"/>
          <p:cNvPicPr/>
          <p:nvPr/>
        </p:nvPicPr>
        <p:blipFill>
          <a:blip r:embed="rId2" cstate="print"/>
          <a:stretch>
            <a:fillRect/>
          </a:stretch>
        </p:blipFill>
        <p:spPr>
          <a:xfrm>
            <a:off x="1000125" y="0"/>
            <a:ext cx="7277100" cy="51435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225108" y="0"/>
            <a:ext cx="8826600" cy="886175"/>
          </a:xfrm>
          <a:prstGeom prst="rect">
            <a:avLst/>
          </a:prstGeom>
        </p:spPr>
        <p:txBody>
          <a:bodyPr spcFirstLastPara="1" wrap="square" lIns="91425" tIns="91425" rIns="91425" bIns="91425" anchor="ctr" anchorCtr="0">
            <a:normAutofit/>
          </a:bodyPr>
          <a:lstStyle/>
          <a:p>
            <a:pPr algn="ctr"/>
            <a:r>
              <a:rPr lang="kk-KZ" sz="2400" dirty="0" smtClean="0">
                <a:solidFill>
                  <a:schemeClr val="bg1"/>
                </a:solidFill>
                <a:latin typeface="Times New Roman" pitchFamily="18" charset="0"/>
                <a:cs typeface="Times New Roman" pitchFamily="18" charset="0"/>
              </a:rPr>
              <a:t>Өскемен қаласы өлім себептері бойынша қаза тапқандар саны</a:t>
            </a:r>
            <a:endParaRPr sz="2400" b="1" dirty="0">
              <a:solidFill>
                <a:schemeClr val="bg1"/>
              </a:solidFill>
            </a:endParaRPr>
          </a:p>
        </p:txBody>
      </p:sp>
      <p:graphicFrame>
        <p:nvGraphicFramePr>
          <p:cNvPr id="4" name="Таблица 3"/>
          <p:cNvGraphicFramePr>
            <a:graphicFrameLocks noGrp="1"/>
          </p:cNvGraphicFramePr>
          <p:nvPr/>
        </p:nvGraphicFramePr>
        <p:xfrm>
          <a:off x="1404620" y="932307"/>
          <a:ext cx="5725160" cy="3374136"/>
        </p:xfrm>
        <a:graphic>
          <a:graphicData uri="http://schemas.openxmlformats.org/drawingml/2006/table">
            <a:tbl>
              <a:tblPr/>
              <a:tblGrid>
                <a:gridCol w="952500"/>
                <a:gridCol w="952500"/>
                <a:gridCol w="952500"/>
                <a:gridCol w="961390"/>
                <a:gridCol w="953135"/>
                <a:gridCol w="953135"/>
              </a:tblGrid>
              <a:tr h="0">
                <a:tc>
                  <a:txBody>
                    <a:bodyPr/>
                    <a:lstStyle/>
                    <a:p>
                      <a:pPr algn="ctr">
                        <a:lnSpc>
                          <a:spcPct val="150000"/>
                        </a:lnSpc>
                        <a:spcAft>
                          <a:spcPts val="0"/>
                        </a:spcAft>
                      </a:pPr>
                      <a:r>
                        <a:rPr lang="kk-KZ" sz="1200" dirty="0">
                          <a:solidFill>
                            <a:schemeClr val="bg2">
                              <a:lumMod val="50000"/>
                            </a:schemeClr>
                          </a:solidFill>
                          <a:latin typeface="Times New Roman"/>
                          <a:ea typeface="Calibri"/>
                          <a:cs typeface="Times New Roman"/>
                        </a:rPr>
                        <a:t>Жыл/Себеп</a:t>
                      </a:r>
                      <a:endParaRPr lang="ru-RU" sz="1100" dirty="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solidFill>
                            <a:schemeClr val="bg2">
                              <a:lumMod val="50000"/>
                            </a:schemeClr>
                          </a:solidFill>
                          <a:latin typeface="Times New Roman"/>
                          <a:ea typeface="Calibri"/>
                          <a:cs typeface="Times New Roman"/>
                        </a:rPr>
                        <a:t>Барлық өлім</a:t>
                      </a:r>
                      <a:endParaRPr lang="ru-RU" sz="1100" dirty="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solidFill>
                            <a:schemeClr val="bg2">
                              <a:lumMod val="50000"/>
                            </a:schemeClr>
                          </a:solidFill>
                          <a:latin typeface="Times New Roman"/>
                          <a:ea typeface="Calibri"/>
                          <a:cs typeface="Times New Roman"/>
                        </a:rPr>
                        <a:t>Тыныс алу ағзалары аурулары</a:t>
                      </a:r>
                      <a:endParaRPr lang="ru-RU" sz="1100" dirty="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Қанайналым аурулары</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solidFill>
                            <a:schemeClr val="bg2">
                              <a:lumMod val="50000"/>
                            </a:schemeClr>
                          </a:solidFill>
                          <a:latin typeface="Times New Roman"/>
                          <a:ea typeface="Calibri"/>
                          <a:cs typeface="Times New Roman"/>
                        </a:rPr>
                        <a:t>Жүйке жүйелері аурулары</a:t>
                      </a:r>
                      <a:endParaRPr lang="ru-RU" sz="1100" dirty="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Ісіктер</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kk-KZ" sz="1200">
                          <a:solidFill>
                            <a:schemeClr val="bg2">
                              <a:lumMod val="50000"/>
                            </a:schemeClr>
                          </a:solidFill>
                          <a:latin typeface="Times New Roman"/>
                          <a:ea typeface="Calibri"/>
                          <a:cs typeface="Times New Roman"/>
                        </a:rPr>
                        <a:t>2014</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3589</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164</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1023</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598</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kk-KZ" sz="1200">
                          <a:solidFill>
                            <a:schemeClr val="bg2">
                              <a:lumMod val="50000"/>
                            </a:schemeClr>
                          </a:solidFill>
                          <a:latin typeface="Times New Roman"/>
                          <a:ea typeface="Calibri"/>
                          <a:cs typeface="Times New Roman"/>
                        </a:rPr>
                        <a:t>2015</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3540</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solidFill>
                            <a:schemeClr val="bg2">
                              <a:lumMod val="50000"/>
                            </a:schemeClr>
                          </a:solidFill>
                          <a:latin typeface="Times New Roman"/>
                          <a:ea typeface="Calibri"/>
                          <a:cs typeface="Times New Roman"/>
                        </a:rPr>
                        <a:t>507</a:t>
                      </a:r>
                      <a:endParaRPr lang="ru-RU" sz="1100" dirty="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881</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539</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kk-KZ" sz="1200">
                          <a:solidFill>
                            <a:schemeClr val="bg2">
                              <a:lumMod val="50000"/>
                            </a:schemeClr>
                          </a:solidFill>
                          <a:latin typeface="Times New Roman"/>
                          <a:ea typeface="Calibri"/>
                          <a:cs typeface="Times New Roman"/>
                        </a:rPr>
                        <a:t>2016</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902</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145</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179</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128</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kk-KZ" sz="1200">
                          <a:solidFill>
                            <a:schemeClr val="bg2">
                              <a:lumMod val="50000"/>
                            </a:schemeClr>
                          </a:solidFill>
                          <a:latin typeface="Times New Roman"/>
                          <a:ea typeface="Calibri"/>
                          <a:cs typeface="Times New Roman"/>
                        </a:rPr>
                        <a:t>2017</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3413</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345</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842</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506</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kk-KZ" sz="1200">
                          <a:solidFill>
                            <a:schemeClr val="bg2">
                              <a:lumMod val="50000"/>
                            </a:schemeClr>
                          </a:solidFill>
                          <a:latin typeface="Times New Roman"/>
                          <a:ea typeface="Calibri"/>
                          <a:cs typeface="Times New Roman"/>
                        </a:rPr>
                        <a:t>2018</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3512</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263</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1019</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543</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kk-KZ" sz="1200">
                          <a:solidFill>
                            <a:schemeClr val="bg2">
                              <a:lumMod val="50000"/>
                            </a:schemeClr>
                          </a:solidFill>
                          <a:latin typeface="Times New Roman"/>
                          <a:ea typeface="Calibri"/>
                          <a:cs typeface="Times New Roman"/>
                        </a:rPr>
                        <a:t>2019</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3696</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268</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957</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486</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kk-KZ" sz="1200">
                          <a:solidFill>
                            <a:schemeClr val="bg2">
                              <a:lumMod val="50000"/>
                            </a:schemeClr>
                          </a:solidFill>
                          <a:latin typeface="Times New Roman"/>
                          <a:ea typeface="Calibri"/>
                          <a:cs typeface="Times New Roman"/>
                        </a:rPr>
                        <a:t>2020</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4442</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310</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1347</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559</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kk-KZ" sz="1200">
                          <a:solidFill>
                            <a:schemeClr val="bg2">
                              <a:lumMod val="50000"/>
                            </a:schemeClr>
                          </a:solidFill>
                          <a:latin typeface="Times New Roman"/>
                          <a:ea typeface="Calibri"/>
                          <a:cs typeface="Times New Roman"/>
                        </a:rPr>
                        <a:t>2021</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5080</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502</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1658</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solidFill>
                            <a:schemeClr val="bg2">
                              <a:lumMod val="50000"/>
                            </a:schemeClr>
                          </a:solidFill>
                          <a:latin typeface="Times New Roman"/>
                          <a:ea typeface="Calibri"/>
                          <a:cs typeface="Times New Roman"/>
                        </a:rPr>
                        <a:t>490</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kk-KZ" sz="1200">
                          <a:solidFill>
                            <a:schemeClr val="bg2">
                              <a:lumMod val="50000"/>
                            </a:schemeClr>
                          </a:solidFill>
                          <a:latin typeface="Times New Roman"/>
                          <a:ea typeface="Calibri"/>
                          <a:cs typeface="Times New Roman"/>
                        </a:rPr>
                        <a:t>2022</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chemeClr val="bg2">
                              <a:lumMod val="50000"/>
                            </a:schemeClr>
                          </a:solidFill>
                          <a:latin typeface="Times New Roman"/>
                          <a:ea typeface="Calibri"/>
                          <a:cs typeface="Times New Roman"/>
                        </a:rPr>
                        <a:t>3 710</a:t>
                      </a:r>
                      <a:endParaRPr lang="ru-RU" sz="1100">
                        <a:solidFill>
                          <a:schemeClr val="bg2">
                            <a:lumMod val="50000"/>
                          </a:schemeClr>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chemeClr val="bg2">
                              <a:lumMod val="50000"/>
                            </a:schemeClr>
                          </a:solidFill>
                          <a:latin typeface="Times New Roman"/>
                          <a:ea typeface="Calibri"/>
                          <a:cs typeface="Times New Roman"/>
                        </a:rPr>
                        <a:t>193</a:t>
                      </a:r>
                      <a:endParaRPr lang="ru-RU" sz="1100">
                        <a:solidFill>
                          <a:schemeClr val="bg2">
                            <a:lumMod val="50000"/>
                          </a:schemeClr>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chemeClr val="bg2">
                              <a:lumMod val="50000"/>
                            </a:schemeClr>
                          </a:solidFill>
                          <a:latin typeface="Times New Roman"/>
                          <a:ea typeface="Calibri"/>
                          <a:cs typeface="Times New Roman"/>
                        </a:rPr>
                        <a:t>1 075</a:t>
                      </a:r>
                      <a:endParaRPr lang="ru-RU" sz="1100">
                        <a:solidFill>
                          <a:schemeClr val="bg2">
                            <a:lumMod val="50000"/>
                          </a:schemeClr>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chemeClr val="bg2">
                              <a:lumMod val="50000"/>
                            </a:schemeClr>
                          </a:solidFill>
                          <a:latin typeface="Times New Roman"/>
                          <a:ea typeface="Calibri"/>
                          <a:cs typeface="Times New Roman"/>
                        </a:rPr>
                        <a:t>830</a:t>
                      </a:r>
                      <a:endParaRPr lang="ru-RU" sz="1100">
                        <a:solidFill>
                          <a:schemeClr val="bg2">
                            <a:lumMod val="50000"/>
                          </a:schemeClr>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chemeClr val="bg2">
                              <a:lumMod val="50000"/>
                            </a:schemeClr>
                          </a:solidFill>
                          <a:latin typeface="Times New Roman"/>
                          <a:ea typeface="Calibri"/>
                          <a:cs typeface="Times New Roman"/>
                        </a:rPr>
                        <a:t>429</a:t>
                      </a:r>
                      <a:endParaRPr lang="ru-RU" sz="1100">
                        <a:solidFill>
                          <a:schemeClr val="bg2">
                            <a:lumMod val="50000"/>
                          </a:schemeClr>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kk-KZ" sz="1200">
                          <a:solidFill>
                            <a:schemeClr val="bg2">
                              <a:lumMod val="50000"/>
                            </a:schemeClr>
                          </a:solidFill>
                          <a:latin typeface="Times New Roman"/>
                          <a:ea typeface="Calibri"/>
                          <a:cs typeface="Times New Roman"/>
                        </a:rPr>
                        <a:t>2023</a:t>
                      </a:r>
                      <a:endParaRPr lang="ru-RU" sz="1100">
                        <a:solidFill>
                          <a:schemeClr val="bg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chemeClr val="bg2">
                              <a:lumMod val="50000"/>
                            </a:schemeClr>
                          </a:solidFill>
                          <a:latin typeface="Times New Roman"/>
                          <a:ea typeface="Calibri"/>
                          <a:cs typeface="Times New Roman"/>
                        </a:rPr>
                        <a:t>3 410</a:t>
                      </a:r>
                      <a:endParaRPr lang="ru-RU" sz="1100">
                        <a:solidFill>
                          <a:schemeClr val="bg2">
                            <a:lumMod val="50000"/>
                          </a:schemeClr>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chemeClr val="bg2">
                              <a:lumMod val="50000"/>
                            </a:schemeClr>
                          </a:solidFill>
                          <a:latin typeface="Times New Roman"/>
                          <a:ea typeface="Calibri"/>
                          <a:cs typeface="Times New Roman"/>
                        </a:rPr>
                        <a:t>121</a:t>
                      </a:r>
                      <a:endParaRPr lang="ru-RU" sz="1100">
                        <a:solidFill>
                          <a:schemeClr val="bg2">
                            <a:lumMod val="50000"/>
                          </a:schemeClr>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chemeClr val="bg2">
                              <a:lumMod val="50000"/>
                            </a:schemeClr>
                          </a:solidFill>
                          <a:latin typeface="Times New Roman"/>
                          <a:ea typeface="Calibri"/>
                          <a:cs typeface="Times New Roman"/>
                        </a:rPr>
                        <a:t>802</a:t>
                      </a:r>
                      <a:endParaRPr lang="ru-RU" sz="1100">
                        <a:solidFill>
                          <a:schemeClr val="bg2">
                            <a:lumMod val="50000"/>
                          </a:schemeClr>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chemeClr val="bg2">
                              <a:lumMod val="50000"/>
                            </a:schemeClr>
                          </a:solidFill>
                          <a:latin typeface="Times New Roman"/>
                          <a:ea typeface="Calibri"/>
                          <a:cs typeface="Times New Roman"/>
                        </a:rPr>
                        <a:t>880</a:t>
                      </a:r>
                      <a:endParaRPr lang="ru-RU" sz="1100">
                        <a:solidFill>
                          <a:schemeClr val="bg2">
                            <a:lumMod val="50000"/>
                          </a:schemeClr>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bg2">
                              <a:lumMod val="50000"/>
                            </a:schemeClr>
                          </a:solidFill>
                          <a:latin typeface="Times New Roman"/>
                          <a:ea typeface="Calibri"/>
                          <a:cs typeface="Times New Roman"/>
                        </a:rPr>
                        <a:t>451</a:t>
                      </a:r>
                      <a:endParaRPr lang="ru-RU" sz="1100" dirty="0">
                        <a:solidFill>
                          <a:schemeClr val="bg2">
                            <a:lumMod val="50000"/>
                          </a:schemeClr>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225108" y="0"/>
            <a:ext cx="8826600" cy="886175"/>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ru" sz="2400" b="1" dirty="0" smtClean="0">
                <a:solidFill>
                  <a:schemeClr val="bg1"/>
                </a:solidFill>
              </a:rPr>
              <a:t>Қорытынды</a:t>
            </a:r>
            <a:endParaRPr sz="2400" b="1" dirty="0">
              <a:solidFill>
                <a:schemeClr val="bg1"/>
              </a:solidFill>
            </a:endParaRPr>
          </a:p>
        </p:txBody>
      </p:sp>
      <p:sp>
        <p:nvSpPr>
          <p:cNvPr id="141" name="Google Shape;141;p19"/>
          <p:cNvSpPr txBox="1"/>
          <p:nvPr/>
        </p:nvSpPr>
        <p:spPr>
          <a:xfrm>
            <a:off x="593766" y="1330035"/>
            <a:ext cx="8089284" cy="3359367"/>
          </a:xfrm>
          <a:prstGeom prst="rect">
            <a:avLst/>
          </a:prstGeom>
          <a:noFill/>
          <a:ln>
            <a:noFill/>
          </a:ln>
        </p:spPr>
        <p:txBody>
          <a:bodyPr spcFirstLastPara="1" wrap="square" lIns="91425" tIns="91425" rIns="91425" bIns="91425" anchor="ctr" anchorCtr="0">
            <a:noAutofit/>
          </a:bodyPr>
          <a:lstStyle/>
          <a:p>
            <a:pPr marL="342900" indent="-342900" algn="just">
              <a:buFont typeface="+mj-lt"/>
              <a:buAutoNum type="arabicPeriod"/>
            </a:pPr>
            <a:endParaRPr lang="ru-RU" dirty="0" smtClean="0">
              <a:latin typeface="Times New Roman" pitchFamily="18" charset="0"/>
              <a:cs typeface="Times New Roman" pitchFamily="18" charset="0"/>
            </a:endParaRPr>
          </a:p>
          <a:p>
            <a:pPr marL="342900" lvl="0" indent="-342900" algn="just">
              <a:buFont typeface="+mj-lt"/>
              <a:buAutoNum type="arabicPeriod"/>
            </a:pPr>
            <a:r>
              <a:rPr lang="kk-KZ" dirty="0" smtClean="0">
                <a:latin typeface="Times New Roman" pitchFamily="18" charset="0"/>
                <a:cs typeface="Times New Roman" pitchFamily="18" charset="0"/>
              </a:rPr>
              <a:t>Өскемен қаласының әуе бассейнінің ластану дәрежесін анықтау мақсатында, жаңа деректер базасы даярланып, атмосфералық ластаушылардың динамикасы, ауру түрлері бойынша халық санының динамикасы, ластаушы көздердің географиялық орналасуы және бақылау бекеттерінің мәліметі бойынша географиялық карталар даярланды. </a:t>
            </a:r>
            <a:endParaRPr lang="ru-RU" dirty="0" smtClean="0">
              <a:latin typeface="Times New Roman" pitchFamily="18" charset="0"/>
              <a:cs typeface="Times New Roman" pitchFamily="18" charset="0"/>
            </a:endParaRPr>
          </a:p>
          <a:p>
            <a:pPr marL="342900" indent="-342900" algn="just">
              <a:buFont typeface="+mj-lt"/>
              <a:buAutoNum type="arabicPeriod"/>
            </a:pPr>
            <a:r>
              <a:rPr lang="kk-KZ" dirty="0" smtClean="0">
                <a:latin typeface="Times New Roman" pitchFamily="18" charset="0"/>
                <a:cs typeface="Times New Roman" pitchFamily="18" charset="0"/>
              </a:rPr>
              <a:t>Өскемен қаласының атмосфералық ауасының ластануына физика-географиялық жағдайының әсері анықталды. Өскемен қаласының әуе басссейнінің жағдайын бағалауға арналған теориялық және әдіснамалық негіз қалыптастырылды. Экоскрининг әдісі қолданылды.</a:t>
            </a:r>
            <a:endParaRPr lang="ru-RU" dirty="0" smtClean="0">
              <a:latin typeface="Times New Roman" pitchFamily="18" charset="0"/>
              <a:cs typeface="Times New Roman" pitchFamily="18" charset="0"/>
            </a:endParaRPr>
          </a:p>
          <a:p>
            <a:pPr marL="342900" indent="-342900" algn="just">
              <a:buFont typeface="+mj-lt"/>
              <a:buAutoNum type="arabicPeriod"/>
            </a:pPr>
            <a:r>
              <a:rPr lang="kk-KZ" dirty="0" smtClean="0">
                <a:latin typeface="Times New Roman" pitchFamily="18" charset="0"/>
                <a:cs typeface="Times New Roman" pitchFamily="18" charset="0"/>
              </a:rPr>
              <a:t>Өскемен қаласының атмосфералық ауасына әсер етуші 6 ластаушы фактор, ластану динамикасы анықталды. Атмосфераның ластану индексін талдай келе жалпы ластану көрсеткіштері бойынша 2014, 2017-2018 жылдары әуе бассейні әлдеқайда ластанғанын байқауға болады. Соңғы 2022-2023 жылдар да ластану индексі «жоғары» болып есептеледі, алайда басқа кезеңдерге қарағанда ластану индесі төмендеген. </a:t>
            </a:r>
          </a:p>
          <a:p>
            <a:pPr marL="342900" lvl="0" indent="-342900" algn="just">
              <a:buFont typeface="+mj-lt"/>
              <a:buAutoNum type="arabicPeriod"/>
            </a:pPr>
            <a:r>
              <a:rPr lang="kk-KZ" dirty="0" smtClean="0">
                <a:latin typeface="Times New Roman" pitchFamily="18" charset="0"/>
                <a:cs typeface="Times New Roman" pitchFamily="18" charset="0"/>
              </a:rPr>
              <a:t>Халық денсаулығына қауіпті болып саналған ауадағы химиялық қоспаларға көміртек оксиді, азот диоксиді, бензапирен, күкіртті ангидрид жатады. Қала тұрғындарының арасында ауаның ластануы нәтижесінде тыныс алу ағзаларының, жүрек және қан тамырлары аурулары, қатерлі ісік және тағы да басқа ауру түрлеріне шалдығу көрсеткіштерінің жоғары екені анықталды. </a:t>
            </a:r>
            <a:endParaRPr lang="ru-RU" dirty="0" smtClean="0">
              <a:latin typeface="Times New Roman" pitchFamily="18" charset="0"/>
              <a:cs typeface="Times New Roman" pitchFamily="18" charset="0"/>
            </a:endParaRPr>
          </a:p>
          <a:p>
            <a:pPr marL="342900" indent="-342900" algn="just">
              <a:buFont typeface="+mj-lt"/>
              <a:buAutoNum type="arabicPeriod"/>
            </a:pPr>
            <a:endParaRPr lang="kk-KZ" dirty="0" smtClean="0">
              <a:latin typeface="Times New Roman" pitchFamily="18" charset="0"/>
              <a:cs typeface="Times New Roman" pitchFamily="18" charset="0"/>
            </a:endParaRPr>
          </a:p>
          <a:p>
            <a:pPr marL="342900" indent="-342900" algn="just">
              <a:buFont typeface="+mj-lt"/>
              <a:buAutoNum type="arabicPeriod"/>
            </a:pPr>
            <a:endParaRPr lang="kk-KZ" b="1" dirty="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225108" y="0"/>
            <a:ext cx="8826600" cy="886175"/>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ru" sz="2400" b="1" dirty="0" smtClean="0">
                <a:solidFill>
                  <a:schemeClr val="bg1"/>
                </a:solidFill>
              </a:rPr>
              <a:t>Ұсыныстар</a:t>
            </a:r>
            <a:endParaRPr sz="2400" b="1" dirty="0">
              <a:solidFill>
                <a:schemeClr val="bg1"/>
              </a:solidFill>
            </a:endParaRPr>
          </a:p>
        </p:txBody>
      </p:sp>
      <p:sp>
        <p:nvSpPr>
          <p:cNvPr id="141" name="Google Shape;141;p19"/>
          <p:cNvSpPr txBox="1"/>
          <p:nvPr/>
        </p:nvSpPr>
        <p:spPr>
          <a:xfrm>
            <a:off x="593766" y="1085851"/>
            <a:ext cx="8089284" cy="3603552"/>
          </a:xfrm>
          <a:prstGeom prst="rect">
            <a:avLst/>
          </a:prstGeom>
          <a:noFill/>
          <a:ln>
            <a:noFill/>
          </a:ln>
        </p:spPr>
        <p:txBody>
          <a:bodyPr spcFirstLastPara="1" wrap="square" lIns="91425" tIns="91425" rIns="91425" bIns="91425" anchor="ctr" anchorCtr="0">
            <a:noAutofit/>
          </a:bodyPr>
          <a:lstStyle/>
          <a:p>
            <a:pPr lvl="0" algn="just"/>
            <a:r>
              <a:rPr lang="kk-KZ" sz="1600" dirty="0" smtClean="0">
                <a:latin typeface="Times New Roman" pitchFamily="18" charset="0"/>
                <a:cs typeface="Times New Roman" pitchFamily="18" charset="0"/>
              </a:rPr>
              <a:t>Өскемен қаласының әуе бассейнінің ластану мәселелерімен күресу мақсатында бірнеше шаралар ұсынылды. Оларға: </a:t>
            </a:r>
            <a:endParaRPr lang="ru-RU" sz="1600" dirty="0" smtClean="0">
              <a:latin typeface="Times New Roman" pitchFamily="18" charset="0"/>
              <a:cs typeface="Times New Roman" pitchFamily="18" charset="0"/>
            </a:endParaRPr>
          </a:p>
          <a:p>
            <a:pPr marL="342900" lvl="0" indent="-342900" algn="just">
              <a:buFont typeface="+mj-lt"/>
              <a:buAutoNum type="arabicPeriod"/>
            </a:pPr>
            <a:r>
              <a:rPr lang="kk-KZ" sz="1600" dirty="0" smtClean="0">
                <a:latin typeface="Times New Roman" pitchFamily="18" charset="0"/>
                <a:cs typeface="Times New Roman" pitchFamily="18" charset="0"/>
              </a:rPr>
              <a:t>Ластану көзін жою және азайту мақсатында Өскемен қаласының жылумен жабдықтау жүйесін дамыту.</a:t>
            </a:r>
            <a:endParaRPr lang="ru-RU" sz="1600" dirty="0" smtClean="0">
              <a:latin typeface="Times New Roman" pitchFamily="18" charset="0"/>
              <a:cs typeface="Times New Roman" pitchFamily="18" charset="0"/>
            </a:endParaRPr>
          </a:p>
          <a:p>
            <a:pPr marL="342900" lvl="0" indent="-342900" algn="just">
              <a:buFont typeface="+mj-lt"/>
              <a:buAutoNum type="arabicPeriod"/>
            </a:pPr>
            <a:r>
              <a:rPr lang="kk-KZ" sz="1600" dirty="0" smtClean="0">
                <a:latin typeface="Times New Roman" pitchFamily="18" charset="0"/>
                <a:cs typeface="Times New Roman" pitchFamily="18" charset="0"/>
              </a:rPr>
              <a:t>Көлік ағындарының тиімді схемасын егжей-тегжейлі пысықтау қажет, негізгі магистральдардағы жолаушылар автомобиль көлігін жаңарту қажет.</a:t>
            </a:r>
            <a:endParaRPr lang="ru-RU" sz="1600" dirty="0" smtClean="0">
              <a:latin typeface="Times New Roman" pitchFamily="18" charset="0"/>
              <a:cs typeface="Times New Roman" pitchFamily="18" charset="0"/>
            </a:endParaRPr>
          </a:p>
          <a:p>
            <a:pPr marL="342900" lvl="0" indent="-342900" algn="just">
              <a:buFont typeface="+mj-lt"/>
              <a:buAutoNum type="arabicPeriod"/>
            </a:pPr>
            <a:r>
              <a:rPr lang="kk-KZ" sz="1600" dirty="0" smtClean="0">
                <a:latin typeface="Times New Roman" pitchFamily="18" charset="0"/>
                <a:cs typeface="Times New Roman" pitchFamily="18" charset="0"/>
              </a:rPr>
              <a:t>ШҚО атмосфералық ауаның ластануын мониторингілеу және болжау жөніндегі ғылыми-зерттеу (өндірістік) орталығын құру</a:t>
            </a:r>
            <a:endParaRPr lang="ru-RU" sz="1600" dirty="0" smtClean="0">
              <a:latin typeface="Times New Roman" pitchFamily="18" charset="0"/>
              <a:cs typeface="Times New Roman" pitchFamily="18" charset="0"/>
            </a:endParaRPr>
          </a:p>
          <a:p>
            <a:pPr marL="342900" lvl="0" indent="-342900" algn="just">
              <a:buFont typeface="+mj-lt"/>
              <a:buAutoNum type="arabicPeriod"/>
            </a:pPr>
            <a:r>
              <a:rPr lang="kk-KZ" sz="1600" dirty="0" smtClean="0">
                <a:latin typeface="Times New Roman" pitchFamily="18" charset="0"/>
                <a:cs typeface="Times New Roman" pitchFamily="18" charset="0"/>
              </a:rPr>
              <a:t>Коммуналдық мемлекеттік кәсіпорындардың негізгі қорларын (қазандық жабдықтарын, инженерлік желілерді, шаруашылық тазарту құрылыстарын және т.б.) салу, реконструкциялау және жөндеу.</a:t>
            </a:r>
            <a:endParaRPr lang="ru-RU" sz="1600" dirty="0" smtClean="0">
              <a:latin typeface="Times New Roman" pitchFamily="18" charset="0"/>
              <a:cs typeface="Times New Roman" pitchFamily="18" charset="0"/>
            </a:endParaRPr>
          </a:p>
          <a:p>
            <a:pPr marL="342900" lvl="0" indent="-342900" algn="just">
              <a:buFont typeface="+mj-lt"/>
              <a:buAutoNum type="arabicPeriod"/>
            </a:pPr>
            <a:r>
              <a:rPr lang="kk-KZ" sz="1600" dirty="0" smtClean="0">
                <a:latin typeface="Times New Roman" pitchFamily="18" charset="0"/>
                <a:cs typeface="Times New Roman" pitchFamily="18" charset="0"/>
              </a:rPr>
              <a:t>Атмосфераға шығарындыларды (эмиссияларды) төмендетуге бағытталған ШҚО отын-энергетикалық кешеніне "Термококс" технологиясын енгізу.</a:t>
            </a:r>
            <a:endParaRPr lang="ru-RU" sz="1600" dirty="0" smtClean="0">
              <a:latin typeface="Times New Roman" pitchFamily="18" charset="0"/>
              <a:cs typeface="Times New Roman" pitchFamily="18" charset="0"/>
            </a:endParaRPr>
          </a:p>
          <a:p>
            <a:pPr algn="just"/>
            <a:endParaRPr lang="kk-KZ" sz="1600" dirty="0" smtClean="0">
              <a:latin typeface="Times New Roman" pitchFamily="18" charset="0"/>
              <a:cs typeface="Times New Roman" pitchFamily="18" charset="0"/>
            </a:endParaRPr>
          </a:p>
          <a:p>
            <a:pPr algn="just"/>
            <a:endParaRPr lang="kk-KZ" sz="1600" b="1" dirty="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197575"/>
            <a:ext cx="8826600" cy="602700"/>
          </a:xfrm>
        </p:spPr>
        <p:txBody>
          <a:bodyPr>
            <a:noAutofit/>
          </a:bodyPr>
          <a:lstStyle/>
          <a:p>
            <a:pPr algn="ctr"/>
            <a:r>
              <a:rPr lang="kk-KZ" sz="4000" dirty="0" smtClean="0">
                <a:solidFill>
                  <a:schemeClr val="tx1">
                    <a:lumMod val="50000"/>
                  </a:schemeClr>
                </a:solidFill>
                <a:latin typeface="Times New Roman" pitchFamily="18" charset="0"/>
                <a:cs typeface="Times New Roman" pitchFamily="18" charset="0"/>
              </a:rPr>
              <a:t>Назарларыңызға рахмет!!!</a:t>
            </a:r>
            <a:endParaRPr lang="ru-RU" sz="4000" dirty="0">
              <a:solidFill>
                <a:schemeClr val="tx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4"/>
          <p:cNvSpPr txBox="1">
            <a:spLocks noGrp="1"/>
          </p:cNvSpPr>
          <p:nvPr>
            <p:ph type="title"/>
          </p:nvPr>
        </p:nvSpPr>
        <p:spPr>
          <a:xfrm>
            <a:off x="490250" y="488250"/>
            <a:ext cx="7904100" cy="4090800"/>
          </a:xfrm>
          <a:prstGeom prst="rect">
            <a:avLst/>
          </a:prstGeom>
        </p:spPr>
        <p:txBody>
          <a:bodyPr spcFirstLastPara="1" wrap="square" lIns="91425" tIns="91425" rIns="91425" bIns="91425" anchor="ctr" anchorCtr="0">
            <a:normAutofit/>
          </a:bodyPr>
          <a:lstStyle/>
          <a:p>
            <a:pPr marL="0" lvl="0" indent="0" algn="just" rtl="0">
              <a:lnSpc>
                <a:spcPct val="115000"/>
              </a:lnSpc>
              <a:spcBef>
                <a:spcPts val="1000"/>
              </a:spcBef>
              <a:spcAft>
                <a:spcPts val="0"/>
              </a:spcAft>
              <a:buNone/>
            </a:pPr>
            <a:r>
              <a:rPr lang="ru" sz="2600" b="1" dirty="0" smtClean="0"/>
              <a:t>МАҚСАТЫ</a:t>
            </a:r>
            <a:r>
              <a:rPr lang="ru" sz="2600" b="1" dirty="0"/>
              <a:t>: </a:t>
            </a:r>
            <a:endParaRPr sz="2600" b="1" dirty="0"/>
          </a:p>
          <a:p>
            <a:pPr lvl="0" algn="just">
              <a:lnSpc>
                <a:spcPct val="115000"/>
              </a:lnSpc>
              <a:spcBef>
                <a:spcPts val="1000"/>
              </a:spcBef>
            </a:pPr>
            <a:r>
              <a:rPr lang="ru-RU" sz="2300" b="1" dirty="0" smtClean="0"/>
              <a:t>ГАЖ </a:t>
            </a:r>
            <a:r>
              <a:rPr lang="ru-RU" sz="2300" b="1" dirty="0" err="1" smtClean="0"/>
              <a:t>технологиясын</a:t>
            </a:r>
            <a:r>
              <a:rPr lang="ru-RU" sz="2300" b="1" dirty="0" smtClean="0"/>
              <a:t> </a:t>
            </a:r>
            <a:r>
              <a:rPr lang="ru-RU" sz="2300" b="1" dirty="0" err="1" smtClean="0"/>
              <a:t>пайдалана</a:t>
            </a:r>
            <a:r>
              <a:rPr lang="ru-RU" sz="2300" b="1" dirty="0" smtClean="0"/>
              <a:t> </a:t>
            </a:r>
            <a:r>
              <a:rPr lang="ru-RU" sz="2300" b="1" dirty="0" err="1" smtClean="0"/>
              <a:t>отырып</a:t>
            </a:r>
            <a:r>
              <a:rPr lang="ru-RU" sz="2300" b="1" dirty="0" smtClean="0"/>
              <a:t>, </a:t>
            </a:r>
            <a:r>
              <a:rPr lang="ru-RU" sz="2300" b="1" dirty="0" err="1" smtClean="0"/>
              <a:t>Өскемен қаласының атмосфералық ауасының экологиялық жағдайын салыстырмалы</a:t>
            </a:r>
            <a:r>
              <a:rPr lang="ru-RU" sz="2300" b="1" dirty="0" smtClean="0"/>
              <a:t> </a:t>
            </a:r>
            <a:r>
              <a:rPr lang="ru-RU" sz="2300" b="1" dirty="0" err="1" smtClean="0"/>
              <a:t>бағалау</a:t>
            </a:r>
            <a:r>
              <a:rPr lang="ru-RU" sz="2300" b="1" dirty="0" smtClean="0"/>
              <a:t>. </a:t>
            </a:r>
            <a:endParaRPr sz="53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p:nvPr/>
        </p:nvSpPr>
        <p:spPr>
          <a:xfrm>
            <a:off x="-19425" y="-1"/>
            <a:ext cx="9161100" cy="2113809"/>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txBox="1">
            <a:spLocks noGrp="1"/>
          </p:cNvSpPr>
          <p:nvPr>
            <p:ph type="title" idx="4294967295"/>
          </p:nvPr>
        </p:nvSpPr>
        <p:spPr>
          <a:xfrm>
            <a:off x="300825" y="671362"/>
            <a:ext cx="8520600" cy="1012200"/>
          </a:xfrm>
          <a:prstGeom prst="rect">
            <a:avLst/>
          </a:prstGeom>
        </p:spPr>
        <p:txBody>
          <a:bodyPr spcFirstLastPara="1" wrap="square" lIns="91425" tIns="91425" rIns="91425" bIns="91425" anchor="t" anchorCtr="0">
            <a:normAutofit fontScale="90000"/>
          </a:bodyPr>
          <a:lstStyle/>
          <a:p>
            <a:pPr marL="0" lvl="0" indent="0" rtl="0">
              <a:spcBef>
                <a:spcPts val="0"/>
              </a:spcBef>
              <a:spcAft>
                <a:spcPts val="0"/>
              </a:spcAft>
              <a:buNone/>
            </a:pPr>
            <a:r>
              <a:rPr lang="ru" b="1" dirty="0" smtClean="0">
                <a:latin typeface="Roboto" charset="0"/>
                <a:ea typeface="Roboto" charset="0"/>
              </a:rPr>
              <a:t>МІНДЕТТЕР</a:t>
            </a:r>
            <a:endParaRPr b="1" dirty="0">
              <a:latin typeface="Roboto" charset="0"/>
              <a:ea typeface="Roboto" charset="0"/>
            </a:endParaRPr>
          </a:p>
          <a:p>
            <a:pPr marL="0" lvl="0" indent="0" rtl="0">
              <a:spcBef>
                <a:spcPts val="400"/>
              </a:spcBef>
              <a:spcAft>
                <a:spcPts val="400"/>
              </a:spcAft>
              <a:buNone/>
            </a:pPr>
            <a:r>
              <a:rPr lang="ru" sz="1600" i="1" dirty="0" smtClean="0"/>
              <a:t>Зерттеу мақсатына жету барысында алға қойылған міндеттер</a:t>
            </a:r>
            <a:endParaRPr sz="1600" i="1" dirty="0"/>
          </a:p>
        </p:txBody>
      </p:sp>
      <p:sp>
        <p:nvSpPr>
          <p:cNvPr id="106" name="Google Shape;106;p17"/>
          <p:cNvSpPr txBox="1">
            <a:spLocks noGrp="1"/>
          </p:cNvSpPr>
          <p:nvPr>
            <p:ph type="title" idx="4294967295"/>
          </p:nvPr>
        </p:nvSpPr>
        <p:spPr>
          <a:xfrm>
            <a:off x="445481" y="2314575"/>
            <a:ext cx="8401636" cy="2269299"/>
          </a:xfrm>
          <a:prstGeom prst="rect">
            <a:avLst/>
          </a:prstGeom>
        </p:spPr>
        <p:txBody>
          <a:bodyPr spcFirstLastPara="1" wrap="square" lIns="91425" tIns="91425" rIns="91425" bIns="91425" anchor="b" anchorCtr="0">
            <a:noAutofit/>
          </a:bodyPr>
          <a:lstStyle/>
          <a:p>
            <a:r>
              <a:rPr lang="kk-KZ" sz="2000" dirty="0" smtClean="0">
                <a:solidFill>
                  <a:schemeClr val="bg2"/>
                </a:solidFill>
                <a:latin typeface="Times New Roman" pitchFamily="18" charset="0"/>
                <a:cs typeface="Times New Roman" pitchFamily="18" charset="0"/>
              </a:rPr>
              <a:t>1) қалалық ортаның әуе бассейнінің экологиялық жағдайын бағалаудың теориялық және әдіснамалық негіздерін сипаттау; </a:t>
            </a:r>
            <a:br>
              <a:rPr lang="kk-KZ" sz="2000" dirty="0" smtClean="0">
                <a:solidFill>
                  <a:schemeClr val="bg2"/>
                </a:solidFill>
                <a:latin typeface="Times New Roman" pitchFamily="18" charset="0"/>
                <a:cs typeface="Times New Roman" pitchFamily="18" charset="0"/>
              </a:rPr>
            </a:br>
            <a:r>
              <a:rPr lang="kk-KZ" sz="2000" dirty="0" smtClean="0">
                <a:solidFill>
                  <a:schemeClr val="bg2"/>
                </a:solidFill>
                <a:latin typeface="Times New Roman" pitchFamily="18" charset="0"/>
                <a:cs typeface="Times New Roman" pitchFamily="18" charset="0"/>
              </a:rPr>
              <a:t>2)  қаланың атмосфералық ауасына әсер етуші ластаушы көздерді анықтап, бақылау бекеттері бойынша бағалау;</a:t>
            </a:r>
            <a:br>
              <a:rPr lang="kk-KZ" sz="2000" dirty="0" smtClean="0">
                <a:solidFill>
                  <a:schemeClr val="bg2"/>
                </a:solidFill>
                <a:latin typeface="Times New Roman" pitchFamily="18" charset="0"/>
                <a:cs typeface="Times New Roman" pitchFamily="18" charset="0"/>
              </a:rPr>
            </a:br>
            <a:r>
              <a:rPr lang="kk-KZ" sz="2000" dirty="0" smtClean="0">
                <a:solidFill>
                  <a:schemeClr val="bg2"/>
                </a:solidFill>
                <a:latin typeface="Times New Roman" pitchFamily="18" charset="0"/>
                <a:cs typeface="Times New Roman" pitchFamily="18" charset="0"/>
              </a:rPr>
              <a:t>3) Өскемен қаласының әуе бассейнінің жай-күйін талдай отырып, халық денсаулығына әсерін анықтау және ауаның экологиялық жағдайын жақсарту бойынша іс-шаралар кешенін ұсыну.</a:t>
            </a:r>
            <a:endParaRPr lang="ru-RU" sz="2000" dirty="0">
              <a:solidFill>
                <a:schemeClr val="bg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66577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cxnSp>
        <p:nvCxnSpPr>
          <p:cNvPr id="147" name="Google Shape;147;p20"/>
          <p:cNvCxnSpPr/>
          <p:nvPr/>
        </p:nvCxnSpPr>
        <p:spPr>
          <a:xfrm>
            <a:off x="703407" y="2417063"/>
            <a:ext cx="0" cy="1038600"/>
          </a:xfrm>
          <a:prstGeom prst="straightConnector1">
            <a:avLst/>
          </a:prstGeom>
          <a:noFill/>
          <a:ln w="9525" cap="flat" cmpd="sng">
            <a:solidFill>
              <a:srgbClr val="B7B7B7"/>
            </a:solidFill>
            <a:prstDash val="solid"/>
            <a:round/>
            <a:headEnd type="none" w="med" len="med"/>
            <a:tailEnd type="none" w="med" len="med"/>
          </a:ln>
        </p:spPr>
      </p:cxnSp>
      <p:sp>
        <p:nvSpPr>
          <p:cNvPr id="148" name="Google Shape;148;p20"/>
          <p:cNvSpPr txBox="1">
            <a:spLocks noGrp="1"/>
          </p:cNvSpPr>
          <p:nvPr>
            <p:ph type="title"/>
          </p:nvPr>
        </p:nvSpPr>
        <p:spPr>
          <a:xfrm>
            <a:off x="3645726" y="1909449"/>
            <a:ext cx="2481942" cy="1842351"/>
          </a:xfrm>
          <a:prstGeom prst="rect">
            <a:avLst/>
          </a:prstGeom>
        </p:spPr>
        <p:txBody>
          <a:bodyPr spcFirstLastPara="1" wrap="square" lIns="91425" tIns="91425" rIns="91425" bIns="91425" anchor="ctr" anchorCtr="0">
            <a:normAutofit/>
          </a:bodyPr>
          <a:lstStyle/>
          <a:p>
            <a:r>
              <a:rPr lang="kk-KZ" sz="1400" b="1" dirty="0" smtClean="0">
                <a:solidFill>
                  <a:schemeClr val="tx1"/>
                </a:solidFill>
                <a:latin typeface="Georgia" pitchFamily="18" charset="0"/>
                <a:cs typeface="Times New Roman" pitchFamily="18" charset="0"/>
              </a:rPr>
              <a:t>Өскемен </a:t>
            </a:r>
            <a:r>
              <a:rPr lang="kk-KZ" sz="1400" b="1" dirty="0">
                <a:solidFill>
                  <a:schemeClr val="tx1"/>
                </a:solidFill>
                <a:latin typeface="Georgia" pitchFamily="18" charset="0"/>
                <a:cs typeface="Times New Roman" pitchFamily="18" charset="0"/>
              </a:rPr>
              <a:t>қаласының </a:t>
            </a:r>
            <a:r>
              <a:rPr lang="kk-KZ" sz="1400" b="1" dirty="0" smtClean="0">
                <a:solidFill>
                  <a:schemeClr val="tx1"/>
                </a:solidFill>
                <a:latin typeface="Georgia" pitchFamily="18" charset="0"/>
                <a:cs typeface="Times New Roman" pitchFamily="18" charset="0"/>
              </a:rPr>
              <a:t>әуе бассейнінің ластануын </a:t>
            </a:r>
            <a:r>
              <a:rPr lang="kk-KZ" sz="1400" b="1" dirty="0">
                <a:solidFill>
                  <a:schemeClr val="tx1"/>
                </a:solidFill>
                <a:latin typeface="Georgia" pitchFamily="18" charset="0"/>
                <a:cs typeface="Times New Roman" pitchFamily="18" charset="0"/>
              </a:rPr>
              <a:t>бағалауға мүмкіндік беретін </a:t>
            </a:r>
            <a:r>
              <a:rPr lang="en-US" sz="1400" b="1" dirty="0" smtClean="0">
                <a:solidFill>
                  <a:schemeClr val="tx1"/>
                </a:solidFill>
                <a:latin typeface="Georgia" pitchFamily="18" charset="0"/>
                <a:cs typeface="Times New Roman" pitchFamily="18" charset="0"/>
              </a:rPr>
              <a:t>ArcGIS </a:t>
            </a:r>
            <a:r>
              <a:rPr lang="kk-KZ" sz="1400" b="1" dirty="0" smtClean="0">
                <a:solidFill>
                  <a:schemeClr val="tx1"/>
                </a:solidFill>
                <a:latin typeface="Georgia" pitchFamily="18" charset="0"/>
                <a:cs typeface="Times New Roman" pitchFamily="18" charset="0"/>
              </a:rPr>
              <a:t>карталар жиынтығы</a:t>
            </a:r>
            <a:endParaRPr lang="ru-RU" sz="1400" b="1" dirty="0">
              <a:solidFill>
                <a:schemeClr val="tx1"/>
              </a:solidFill>
              <a:latin typeface="Georgia" pitchFamily="18" charset="0"/>
              <a:cs typeface="Times New Roman" pitchFamily="18" charset="0"/>
            </a:endParaRPr>
          </a:p>
        </p:txBody>
      </p:sp>
      <p:cxnSp>
        <p:nvCxnSpPr>
          <p:cNvPr id="150" name="Google Shape;150;p20"/>
          <p:cNvCxnSpPr/>
          <p:nvPr/>
        </p:nvCxnSpPr>
        <p:spPr>
          <a:xfrm>
            <a:off x="3395738" y="2355550"/>
            <a:ext cx="0" cy="1038600"/>
          </a:xfrm>
          <a:prstGeom prst="straightConnector1">
            <a:avLst/>
          </a:prstGeom>
          <a:noFill/>
          <a:ln w="9525" cap="flat" cmpd="sng">
            <a:solidFill>
              <a:srgbClr val="B7B7B7"/>
            </a:solidFill>
            <a:prstDash val="solid"/>
            <a:round/>
            <a:headEnd type="none" w="med" len="med"/>
            <a:tailEnd type="none" w="med" len="med"/>
          </a:ln>
        </p:spPr>
      </p:cxnSp>
      <p:cxnSp>
        <p:nvCxnSpPr>
          <p:cNvPr id="153" name="Google Shape;153;p20"/>
          <p:cNvCxnSpPr/>
          <p:nvPr/>
        </p:nvCxnSpPr>
        <p:spPr>
          <a:xfrm>
            <a:off x="6457563" y="2053100"/>
            <a:ext cx="0" cy="1038600"/>
          </a:xfrm>
          <a:prstGeom prst="straightConnector1">
            <a:avLst/>
          </a:prstGeom>
          <a:noFill/>
          <a:ln w="9525" cap="flat" cmpd="sng">
            <a:solidFill>
              <a:srgbClr val="B7B7B7"/>
            </a:solidFill>
            <a:prstDash val="solid"/>
            <a:round/>
            <a:headEnd type="none" w="med" len="med"/>
            <a:tailEnd type="none" w="med" len="med"/>
          </a:ln>
        </p:spPr>
      </p:cxnSp>
      <p:grpSp>
        <p:nvGrpSpPr>
          <p:cNvPr id="156" name="Google Shape;156;p20"/>
          <p:cNvGrpSpPr/>
          <p:nvPr/>
        </p:nvGrpSpPr>
        <p:grpSpPr>
          <a:xfrm>
            <a:off x="929030" y="3219673"/>
            <a:ext cx="6993309" cy="1520400"/>
            <a:chOff x="929030" y="3219673"/>
            <a:chExt cx="6993309" cy="1520400"/>
          </a:xfrm>
        </p:grpSpPr>
        <p:cxnSp>
          <p:nvCxnSpPr>
            <p:cNvPr id="157" name="Google Shape;157;p20"/>
            <p:cNvCxnSpPr>
              <a:stCxn id="158" idx="6"/>
              <a:endCxn id="159" idx="2"/>
            </p:cNvCxnSpPr>
            <p:nvPr/>
          </p:nvCxnSpPr>
          <p:spPr>
            <a:xfrm>
              <a:off x="1537730" y="3979907"/>
              <a:ext cx="4864200" cy="0"/>
            </a:xfrm>
            <a:prstGeom prst="straightConnector1">
              <a:avLst/>
            </a:prstGeom>
            <a:noFill/>
            <a:ln w="19050" cap="flat" cmpd="sng">
              <a:solidFill>
                <a:schemeClr val="dk1"/>
              </a:solidFill>
              <a:prstDash val="dot"/>
              <a:round/>
              <a:headEnd type="none" w="med" len="med"/>
              <a:tailEnd type="none" w="med" len="med"/>
            </a:ln>
          </p:spPr>
        </p:cxnSp>
        <p:sp>
          <p:nvSpPr>
            <p:cNvPr id="158" name="Google Shape;158;p20"/>
            <p:cNvSpPr/>
            <p:nvPr/>
          </p:nvSpPr>
          <p:spPr>
            <a:xfrm>
              <a:off x="929030" y="3675557"/>
              <a:ext cx="608700" cy="60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3421283" y="3431305"/>
              <a:ext cx="1097100" cy="1097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6401939" y="3219673"/>
              <a:ext cx="1520400" cy="152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82;p15"/>
          <p:cNvSpPr txBox="1">
            <a:spLocks noGrp="1"/>
          </p:cNvSpPr>
          <p:nvPr>
            <p:ph type="title"/>
          </p:nvPr>
        </p:nvSpPr>
        <p:spPr>
          <a:xfrm>
            <a:off x="446887" y="501218"/>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u" b="1" dirty="0" smtClean="0"/>
              <a:t>ЖАҢАШЫЛДЫҒЫ</a:t>
            </a:r>
            <a:endParaRPr b="1" dirty="0"/>
          </a:p>
        </p:txBody>
      </p:sp>
      <p:sp>
        <p:nvSpPr>
          <p:cNvPr id="23" name="Google Shape;148;p20"/>
          <p:cNvSpPr txBox="1">
            <a:spLocks/>
          </p:cNvSpPr>
          <p:nvPr/>
        </p:nvSpPr>
        <p:spPr>
          <a:xfrm>
            <a:off x="968128" y="2417063"/>
            <a:ext cx="2265852" cy="1038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r>
              <a:rPr lang="kk-KZ" sz="1400" b="1" dirty="0" smtClean="0">
                <a:solidFill>
                  <a:schemeClr val="tx1"/>
                </a:solidFill>
                <a:latin typeface="Georgia" pitchFamily="18" charset="0"/>
                <a:cs typeface="Times New Roman" pitchFamily="18" charset="0"/>
              </a:rPr>
              <a:t>Экоскрининг әдісін зерттеу жұмысында қолдану</a:t>
            </a:r>
            <a:endParaRPr lang="ru-RU" sz="1400" b="1" dirty="0">
              <a:solidFill>
                <a:schemeClr val="tx1"/>
              </a:solidFill>
              <a:latin typeface="Georgia" pitchFamily="18" charset="0"/>
              <a:cs typeface="Times New Roman" pitchFamily="18" charset="0"/>
            </a:endParaRPr>
          </a:p>
        </p:txBody>
      </p:sp>
      <p:sp>
        <p:nvSpPr>
          <p:cNvPr id="26" name="Google Shape;148;p20"/>
          <p:cNvSpPr txBox="1">
            <a:spLocks/>
          </p:cNvSpPr>
          <p:nvPr/>
        </p:nvSpPr>
        <p:spPr>
          <a:xfrm>
            <a:off x="6694410" y="1970157"/>
            <a:ext cx="2220990" cy="1204486"/>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r>
              <a:rPr lang="kk-KZ" sz="1400" b="1" dirty="0" smtClean="0">
                <a:solidFill>
                  <a:schemeClr val="tx1"/>
                </a:solidFill>
                <a:latin typeface="Georgia" pitchFamily="18" charset="0"/>
              </a:rPr>
              <a:t>Халық денсаулығы мен ауаның экологиялық жағдайына талдау</a:t>
            </a:r>
            <a:endParaRPr lang="ru-RU" sz="1400" b="1" dirty="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latin typeface="Times New Roman" pitchFamily="18" charset="0"/>
                <a:cs typeface="Times New Roman" pitchFamily="18" charset="0"/>
              </a:rPr>
              <a:t>Практикалық маңыздылығы</a:t>
            </a:r>
            <a:endParaRPr lang="ru-RU" dirty="0">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pPr algn="just"/>
            <a:r>
              <a:rPr lang="kk-KZ" dirty="0" smtClean="0">
                <a:solidFill>
                  <a:schemeClr val="bg2">
                    <a:lumMod val="50000"/>
                  </a:schemeClr>
                </a:solidFill>
                <a:latin typeface="Times New Roman" pitchFamily="18" charset="0"/>
                <a:cs typeface="Times New Roman" pitchFamily="18" charset="0"/>
              </a:rPr>
              <a:t>Диссертацияда даярланған карталарды экологиялық зерттеулерде, экология бағыты бойынша жүргізілетін оқу процестерінде тиімді қолдануға болады. Экологиялық мониторинг салаларында Өскемен қаласының атмосфералық ауасының экологиялық жағдайының қала аудандары бойынша ластану дәрежесін цифрлы түрде көрсетуге және олармен күресу шараларын ұйымдастыруға көмектеседі.</a:t>
            </a:r>
            <a:endParaRPr lang="ru-RU" dirty="0" smtClean="0">
              <a:solidFill>
                <a:schemeClr val="bg2">
                  <a:lumMod val="50000"/>
                </a:schemeClr>
              </a:solidFill>
              <a:latin typeface="Times New Roman" pitchFamily="18" charset="0"/>
              <a:cs typeface="Times New Roman" pitchFamily="18" charset="0"/>
            </a:endParaRPr>
          </a:p>
          <a:p>
            <a:pPr algn="just"/>
            <a:endParaRPr lang="ru-RU"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latin typeface="Times New Roman" pitchFamily="18" charset="0"/>
                <a:cs typeface="Times New Roman" pitchFamily="18" charset="0"/>
              </a:rPr>
              <a:t>Апробация</a:t>
            </a:r>
            <a:endParaRPr lang="ru-RU" dirty="0">
              <a:latin typeface="Times New Roman" pitchFamily="18" charset="0"/>
              <a:cs typeface="Times New Roman" pitchFamily="18" charset="0"/>
            </a:endParaRPr>
          </a:p>
        </p:txBody>
      </p:sp>
      <p:sp>
        <p:nvSpPr>
          <p:cNvPr id="3" name="Текст 2"/>
          <p:cNvSpPr>
            <a:spLocks noGrp="1"/>
          </p:cNvSpPr>
          <p:nvPr>
            <p:ph type="body" idx="1"/>
          </p:nvPr>
        </p:nvSpPr>
        <p:spPr>
          <a:xfrm>
            <a:off x="471900" y="1847850"/>
            <a:ext cx="8222100" cy="3086099"/>
          </a:xfrm>
        </p:spPr>
        <p:txBody>
          <a:bodyPr>
            <a:normAutofit fontScale="70000" lnSpcReduction="20000"/>
          </a:bodyPr>
          <a:lstStyle/>
          <a:p>
            <a:pPr algn="just">
              <a:buFont typeface="+mj-lt"/>
              <a:buAutoNum type="arabicPeriod"/>
            </a:pPr>
            <a:r>
              <a:rPr lang="kk-KZ" b="1" dirty="0" smtClean="0">
                <a:solidFill>
                  <a:schemeClr val="bg2">
                    <a:lumMod val="50000"/>
                  </a:schemeClr>
                </a:solidFill>
                <a:latin typeface="Times New Roman" pitchFamily="18" charset="0"/>
                <a:cs typeface="Times New Roman" pitchFamily="18" charset="0"/>
              </a:rPr>
              <a:t>«Шығыс Қазақстан және Абай облысындағы атмосфералық ауаның ластануын шығарындыларды инвентаризациялау арқылы ГАЖ негізінде талдау», </a:t>
            </a:r>
            <a:r>
              <a:rPr lang="kk-KZ" dirty="0" smtClean="0">
                <a:solidFill>
                  <a:schemeClr val="bg2">
                    <a:lumMod val="50000"/>
                  </a:schemeClr>
                </a:solidFill>
                <a:latin typeface="Times New Roman" pitchFamily="18" charset="0"/>
                <a:cs typeface="Times New Roman" pitchFamily="18" charset="0"/>
              </a:rPr>
              <a:t>«VI Международное книжное издание стран СНГ» «Лучший молодой ученый» - 2022, 46 -52, Астана,2022</a:t>
            </a:r>
          </a:p>
          <a:p>
            <a:pPr algn="just">
              <a:buFont typeface="+mj-lt"/>
              <a:buAutoNum type="arabicPeriod"/>
            </a:pPr>
            <a:r>
              <a:rPr lang="en-US" b="1" dirty="0" smtClean="0">
                <a:solidFill>
                  <a:schemeClr val="bg2">
                    <a:lumMod val="50000"/>
                  </a:schemeClr>
                </a:solidFill>
                <a:latin typeface="Times New Roman" pitchFamily="18" charset="0"/>
                <a:cs typeface="Times New Roman" pitchFamily="18" charset="0"/>
              </a:rPr>
              <a:t>A</a:t>
            </a:r>
            <a:r>
              <a:rPr lang="kk-KZ" b="1" dirty="0" smtClean="0">
                <a:solidFill>
                  <a:schemeClr val="bg2">
                    <a:lumMod val="50000"/>
                  </a:schemeClr>
                </a:solidFill>
                <a:latin typeface="Times New Roman" pitchFamily="18" charset="0"/>
                <a:cs typeface="Times New Roman" pitchFamily="18" charset="0"/>
              </a:rPr>
              <a:t>ssessment of forest fires factors in Eastern Kazakhstan over the last 20 years (from 2003 to 2023) using gis technologies</a:t>
            </a:r>
            <a:r>
              <a:rPr lang="kk-KZ" dirty="0" smtClean="0">
                <a:solidFill>
                  <a:schemeClr val="bg2">
                    <a:lumMod val="50000"/>
                  </a:schemeClr>
                </a:solidFill>
                <a:latin typeface="Times New Roman" pitchFamily="18" charset="0"/>
                <a:cs typeface="Times New Roman" pitchFamily="18" charset="0"/>
              </a:rPr>
              <a:t> (</a:t>
            </a:r>
            <a:r>
              <a:rPr lang="en-US" dirty="0" smtClean="0">
                <a:solidFill>
                  <a:schemeClr val="bg2">
                    <a:lumMod val="50000"/>
                  </a:schemeClr>
                </a:solidFill>
                <a:latin typeface="Times New Roman" pitchFamily="18" charset="0"/>
                <a:cs typeface="Times New Roman" pitchFamily="18" charset="0"/>
              </a:rPr>
              <a:t>Scopus)</a:t>
            </a:r>
            <a:r>
              <a:rPr lang="kk-KZ" dirty="0" smtClean="0">
                <a:solidFill>
                  <a:schemeClr val="bg2">
                    <a:lumMod val="50000"/>
                  </a:schemeClr>
                </a:solidFill>
                <a:latin typeface="Times New Roman" pitchFamily="18" charset="0"/>
                <a:cs typeface="Times New Roman" pitchFamily="18" charset="0"/>
              </a:rPr>
              <a:t>, </a:t>
            </a:r>
            <a:r>
              <a:rPr lang="en-US" dirty="0" err="1" smtClean="0">
                <a:solidFill>
                  <a:schemeClr val="bg2">
                    <a:lumMod val="50000"/>
                  </a:schemeClr>
                </a:solidFill>
                <a:latin typeface="Times New Roman" pitchFamily="18" charset="0"/>
                <a:cs typeface="Times New Roman" pitchFamily="18" charset="0"/>
              </a:rPr>
              <a:t>GeoJournal</a:t>
            </a:r>
            <a:r>
              <a:rPr lang="en-US" dirty="0" smtClean="0">
                <a:solidFill>
                  <a:schemeClr val="bg2">
                    <a:lumMod val="50000"/>
                  </a:schemeClr>
                </a:solidFill>
                <a:latin typeface="Times New Roman" pitchFamily="18" charset="0"/>
                <a:cs typeface="Times New Roman" pitchFamily="18" charset="0"/>
              </a:rPr>
              <a:t> of Tourism and </a:t>
            </a:r>
            <a:r>
              <a:rPr lang="en-US" dirty="0" err="1" smtClean="0">
                <a:solidFill>
                  <a:schemeClr val="bg2">
                    <a:lumMod val="50000"/>
                  </a:schemeClr>
                </a:solidFill>
                <a:latin typeface="Times New Roman" pitchFamily="18" charset="0"/>
                <a:cs typeface="Times New Roman" pitchFamily="18" charset="0"/>
              </a:rPr>
              <a:t>Geosites</a:t>
            </a:r>
            <a:r>
              <a:rPr lang="en-US" dirty="0" smtClean="0">
                <a:solidFill>
                  <a:schemeClr val="bg2">
                    <a:lumMod val="50000"/>
                  </a:schemeClr>
                </a:solidFill>
                <a:latin typeface="Times New Roman" pitchFamily="18" charset="0"/>
                <a:cs typeface="Times New Roman" pitchFamily="18" charset="0"/>
              </a:rPr>
              <a:t>, 51(4spl), 1803–1811. </a:t>
            </a:r>
            <a:endParaRPr lang="kk-KZ" dirty="0" smtClean="0">
              <a:solidFill>
                <a:schemeClr val="bg2">
                  <a:lumMod val="50000"/>
                </a:schemeClr>
              </a:solidFill>
              <a:latin typeface="Times New Roman" pitchFamily="18" charset="0"/>
              <a:cs typeface="Times New Roman" pitchFamily="18" charset="0"/>
            </a:endParaRPr>
          </a:p>
          <a:p>
            <a:pPr algn="just">
              <a:buFont typeface="+mj-lt"/>
              <a:buAutoNum type="arabicPeriod"/>
            </a:pPr>
            <a:r>
              <a:rPr lang="kk-KZ" b="1" dirty="0" smtClean="0">
                <a:solidFill>
                  <a:schemeClr val="bg2">
                    <a:lumMod val="50000"/>
                  </a:schemeClr>
                </a:solidFill>
                <a:latin typeface="Times New Roman" pitchFamily="18" charset="0"/>
                <a:cs typeface="Times New Roman" pitchFamily="18" charset="0"/>
              </a:rPr>
              <a:t>«Шығыс Қазақстан және Абай облысындағы атмосфералық ауаның ластануын шығарындыларды инвентаризациялау арқылы ГАЖ негізінде талдау», </a:t>
            </a:r>
            <a:r>
              <a:rPr lang="kk-KZ" dirty="0" smtClean="0">
                <a:solidFill>
                  <a:schemeClr val="bg2">
                    <a:lumMod val="50000"/>
                  </a:schemeClr>
                </a:solidFill>
                <a:latin typeface="Times New Roman" pitchFamily="18" charset="0"/>
                <a:cs typeface="Times New Roman" pitchFamily="18" charset="0"/>
              </a:rPr>
              <a:t>«Білім, ғылым және туризм әлемінде» Халықаралық ғылыми-тәжірибелік конференциясы материалдарының жинағы, ISBN ISBN 978-601-7353-56-8, 351-355, Астана, 2024</a:t>
            </a:r>
          </a:p>
          <a:p>
            <a:pPr algn="just">
              <a:buFont typeface="+mj-lt"/>
              <a:buAutoNum type="arabicPeriod"/>
            </a:pPr>
            <a:r>
              <a:rPr lang="en-US" b="1" dirty="0" smtClean="0">
                <a:solidFill>
                  <a:schemeClr val="bg2">
                    <a:lumMod val="50000"/>
                  </a:schemeClr>
                </a:solidFill>
                <a:latin typeface="Times New Roman" pitchFamily="18" charset="0"/>
                <a:cs typeface="Times New Roman" pitchFamily="18" charset="0"/>
              </a:rPr>
              <a:t>Studying the development potential of tourism</a:t>
            </a:r>
            <a:r>
              <a:rPr lang="kk-KZ" b="1" dirty="0" smtClean="0">
                <a:solidFill>
                  <a:schemeClr val="bg2">
                    <a:lumMod val="50000"/>
                  </a:schemeClr>
                </a:solidFill>
                <a:latin typeface="Times New Roman" pitchFamily="18" charset="0"/>
                <a:cs typeface="Times New Roman" pitchFamily="18" charset="0"/>
              </a:rPr>
              <a:t> </a:t>
            </a:r>
            <a:r>
              <a:rPr lang="en-US" b="1" dirty="0" smtClean="0">
                <a:solidFill>
                  <a:schemeClr val="bg2">
                    <a:lumMod val="50000"/>
                  </a:schemeClr>
                </a:solidFill>
                <a:latin typeface="Times New Roman" pitchFamily="18" charset="0"/>
                <a:cs typeface="Times New Roman" pitchFamily="18" charset="0"/>
              </a:rPr>
              <a:t>industries in the South Altai by hydrological, climatic,</a:t>
            </a:r>
            <a:r>
              <a:rPr lang="kk-KZ" b="1" dirty="0" smtClean="0">
                <a:solidFill>
                  <a:schemeClr val="bg2">
                    <a:lumMod val="50000"/>
                  </a:schemeClr>
                </a:solidFill>
                <a:latin typeface="Times New Roman" pitchFamily="18" charset="0"/>
                <a:cs typeface="Times New Roman" pitchFamily="18" charset="0"/>
              </a:rPr>
              <a:t> </a:t>
            </a:r>
            <a:r>
              <a:rPr lang="en-US" b="1" dirty="0" err="1" smtClean="0">
                <a:solidFill>
                  <a:schemeClr val="bg2">
                    <a:lumMod val="50000"/>
                  </a:schemeClr>
                </a:solidFill>
                <a:latin typeface="Times New Roman" pitchFamily="18" charset="0"/>
                <a:cs typeface="Times New Roman" pitchFamily="18" charset="0"/>
              </a:rPr>
              <a:t>geomorphological</a:t>
            </a:r>
            <a:r>
              <a:rPr lang="en-US" b="1" dirty="0" smtClean="0">
                <a:solidFill>
                  <a:schemeClr val="bg2">
                    <a:lumMod val="50000"/>
                  </a:schemeClr>
                </a:solidFill>
                <a:latin typeface="Times New Roman" pitchFamily="18" charset="0"/>
                <a:cs typeface="Times New Roman" pitchFamily="18" charset="0"/>
              </a:rPr>
              <a:t> way and visualization using </a:t>
            </a:r>
            <a:r>
              <a:rPr lang="en-US" b="1" dirty="0" err="1" smtClean="0">
                <a:solidFill>
                  <a:schemeClr val="bg2">
                    <a:lumMod val="50000"/>
                  </a:schemeClr>
                </a:solidFill>
                <a:latin typeface="Times New Roman" pitchFamily="18" charset="0"/>
                <a:cs typeface="Times New Roman" pitchFamily="18" charset="0"/>
              </a:rPr>
              <a:t>gis</a:t>
            </a:r>
            <a:r>
              <a:rPr lang="kk-KZ" b="1" dirty="0" smtClean="0">
                <a:solidFill>
                  <a:schemeClr val="bg2">
                    <a:lumMod val="50000"/>
                  </a:schemeClr>
                </a:solidFill>
                <a:latin typeface="Times New Roman" pitchFamily="18" charset="0"/>
                <a:cs typeface="Times New Roman" pitchFamily="18" charset="0"/>
              </a:rPr>
              <a:t> </a:t>
            </a:r>
            <a:r>
              <a:rPr lang="kk-KZ" dirty="0" smtClean="0">
                <a:solidFill>
                  <a:schemeClr val="bg2">
                    <a:lumMod val="50000"/>
                  </a:schemeClr>
                </a:solidFill>
                <a:latin typeface="Times New Roman" pitchFamily="18" charset="0"/>
                <a:cs typeface="Times New Roman" pitchFamily="18" charset="0"/>
              </a:rPr>
              <a:t>(</a:t>
            </a:r>
            <a:r>
              <a:rPr lang="en-US" dirty="0" smtClean="0">
                <a:solidFill>
                  <a:schemeClr val="bg2">
                    <a:lumMod val="50000"/>
                  </a:schemeClr>
                </a:solidFill>
                <a:latin typeface="Times New Roman" pitchFamily="18" charset="0"/>
                <a:cs typeface="Times New Roman" pitchFamily="18" charset="0"/>
              </a:rPr>
              <a:t>Scopus)</a:t>
            </a:r>
            <a:r>
              <a:rPr lang="kk-KZ" dirty="0" smtClean="0">
                <a:solidFill>
                  <a:schemeClr val="bg2">
                    <a:lumMod val="50000"/>
                  </a:schemeClr>
                </a:solidFill>
                <a:latin typeface="Times New Roman" pitchFamily="18" charset="0"/>
                <a:cs typeface="Times New Roman" pitchFamily="18" charset="0"/>
              </a:rPr>
              <a:t>, </a:t>
            </a:r>
            <a:r>
              <a:rPr lang="en-US" dirty="0" err="1" smtClean="0">
                <a:solidFill>
                  <a:schemeClr val="bg2">
                    <a:lumMod val="50000"/>
                  </a:schemeClr>
                </a:solidFill>
                <a:latin typeface="Times New Roman" pitchFamily="18" charset="0"/>
                <a:cs typeface="Times New Roman" pitchFamily="18" charset="0"/>
              </a:rPr>
              <a:t>GeoJournal</a:t>
            </a:r>
            <a:r>
              <a:rPr lang="en-US" dirty="0" smtClean="0">
                <a:solidFill>
                  <a:schemeClr val="bg2">
                    <a:lumMod val="50000"/>
                  </a:schemeClr>
                </a:solidFill>
                <a:latin typeface="Times New Roman" pitchFamily="18" charset="0"/>
                <a:cs typeface="Times New Roman" pitchFamily="18" charset="0"/>
              </a:rPr>
              <a:t> of Tourism and </a:t>
            </a:r>
            <a:r>
              <a:rPr lang="en-US" dirty="0" err="1" smtClean="0">
                <a:solidFill>
                  <a:schemeClr val="bg2">
                    <a:lumMod val="50000"/>
                  </a:schemeClr>
                </a:solidFill>
                <a:latin typeface="Times New Roman" pitchFamily="18" charset="0"/>
                <a:cs typeface="Times New Roman" pitchFamily="18" charset="0"/>
              </a:rPr>
              <a:t>Geosites</a:t>
            </a:r>
            <a:endParaRPr lang="ru-RU" b="1" i="1" dirty="0" smtClean="0">
              <a:solidFill>
                <a:schemeClr val="bg2">
                  <a:lumMod val="50000"/>
                </a:schemeClr>
              </a:solidFill>
              <a:latin typeface="Times New Roman" pitchFamily="18" charset="0"/>
              <a:cs typeface="Times New Roman" pitchFamily="18" charset="0"/>
            </a:endParaRPr>
          </a:p>
          <a:p>
            <a:pPr algn="just">
              <a:buFont typeface="+mj-lt"/>
              <a:buAutoNum type="arabicPeriod"/>
            </a:pPr>
            <a:r>
              <a:rPr lang="kk-KZ" b="1" dirty="0" smtClean="0">
                <a:solidFill>
                  <a:schemeClr val="bg2">
                    <a:lumMod val="50000"/>
                  </a:schemeClr>
                </a:solidFill>
                <a:latin typeface="Times New Roman" pitchFamily="18" charset="0"/>
                <a:cs typeface="Times New Roman" pitchFamily="18" charset="0"/>
              </a:rPr>
              <a:t>Шығыс Қазақстан облысындағы бұқтырма және өскемен су қоймаларын 2017-2021 жылдар аралығындағы құрылымдық-гидрографиялық жағдайын бағалау, </a:t>
            </a:r>
            <a:r>
              <a:rPr lang="kk-KZ" dirty="0" smtClean="0">
                <a:solidFill>
                  <a:schemeClr val="bg2">
                    <a:lumMod val="50000"/>
                  </a:schemeClr>
                </a:solidFill>
                <a:latin typeface="Times New Roman" pitchFamily="18" charset="0"/>
                <a:cs typeface="Times New Roman" pitchFamily="18" charset="0"/>
              </a:rPr>
              <a:t>Ғылыми техникалық журнал </a:t>
            </a:r>
            <a:r>
              <a:rPr lang="ru-RU" dirty="0" smtClean="0">
                <a:solidFill>
                  <a:schemeClr val="bg2">
                    <a:lumMod val="50000"/>
                  </a:schemeClr>
                </a:solidFill>
                <a:latin typeface="Times New Roman" pitchFamily="18" charset="0"/>
                <a:cs typeface="Times New Roman" pitchFamily="18" charset="0"/>
              </a:rPr>
              <a:t>«Гидрометеорология и экология», ISSN 2079-6161. </a:t>
            </a:r>
          </a:p>
          <a:p>
            <a:pPr algn="just">
              <a:buFont typeface="+mj-lt"/>
              <a:buAutoNum type="arabicPeriod"/>
            </a:pPr>
            <a:endParaRPr lang="ru-RU"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ru-RU" b="1" dirty="0" smtClean="0"/>
              <a:t>ЗЕРТТЕУ ЖҰМЫСЫНЫҢ БАРЫСЫ</a:t>
            </a:r>
            <a:r>
              <a:rPr lang="ru-RU" sz="1400" b="1" i="1" dirty="0" smtClean="0"/>
              <a:t/>
            </a:r>
            <a:br>
              <a:rPr lang="ru-RU" sz="1400" b="1" i="1" dirty="0" smtClean="0"/>
            </a:br>
            <a:endParaRPr sz="1600" i="1" dirty="0"/>
          </a:p>
        </p:txBody>
      </p:sp>
      <p:cxnSp>
        <p:nvCxnSpPr>
          <p:cNvPr id="120" name="Google Shape;120;p18"/>
          <p:cNvCxnSpPr/>
          <p:nvPr/>
        </p:nvCxnSpPr>
        <p:spPr>
          <a:xfrm rot="10800000">
            <a:off x="680050" y="2152465"/>
            <a:ext cx="0" cy="837900"/>
          </a:xfrm>
          <a:prstGeom prst="straightConnector1">
            <a:avLst/>
          </a:prstGeom>
          <a:noFill/>
          <a:ln w="9525" cap="flat" cmpd="sng">
            <a:solidFill>
              <a:schemeClr val="dk2"/>
            </a:solidFill>
            <a:prstDash val="solid"/>
            <a:round/>
            <a:headEnd type="none" w="med" len="med"/>
            <a:tailEnd type="oval" w="med" len="med"/>
          </a:ln>
        </p:spPr>
      </p:cxnSp>
      <p:sp>
        <p:nvSpPr>
          <p:cNvPr id="121" name="Google Shape;121;p18"/>
          <p:cNvSpPr txBox="1">
            <a:spLocks noGrp="1"/>
          </p:cNvSpPr>
          <p:nvPr>
            <p:ph type="title"/>
          </p:nvPr>
        </p:nvSpPr>
        <p:spPr>
          <a:xfrm>
            <a:off x="1098587" y="3691349"/>
            <a:ext cx="1814100" cy="3921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kk-KZ" sz="1800" b="1" dirty="0" smtClean="0">
                <a:solidFill>
                  <a:schemeClr val="dk1"/>
                </a:solidFill>
                <a:latin typeface="Times New Roman" pitchFamily="18" charset="0"/>
                <a:cs typeface="Times New Roman" pitchFamily="18" charset="0"/>
              </a:rPr>
              <a:t>Ластаушы факторлар</a:t>
            </a:r>
            <a:endParaRPr sz="1800" b="1" dirty="0">
              <a:solidFill>
                <a:schemeClr val="dk1"/>
              </a:solidFill>
              <a:latin typeface="Times New Roman" pitchFamily="18" charset="0"/>
              <a:cs typeface="Times New Roman" pitchFamily="18" charset="0"/>
            </a:endParaRPr>
          </a:p>
        </p:txBody>
      </p:sp>
      <p:cxnSp>
        <p:nvCxnSpPr>
          <p:cNvPr id="123" name="Google Shape;123;p18"/>
          <p:cNvCxnSpPr/>
          <p:nvPr/>
        </p:nvCxnSpPr>
        <p:spPr>
          <a:xfrm>
            <a:off x="997870" y="3375021"/>
            <a:ext cx="0" cy="837900"/>
          </a:xfrm>
          <a:prstGeom prst="straightConnector1">
            <a:avLst/>
          </a:prstGeom>
          <a:noFill/>
          <a:ln w="9525" cap="flat" cmpd="sng">
            <a:solidFill>
              <a:schemeClr val="dk2"/>
            </a:solidFill>
            <a:prstDash val="solid"/>
            <a:round/>
            <a:headEnd type="none" w="med" len="med"/>
            <a:tailEnd type="oval" w="med" len="med"/>
          </a:ln>
        </p:spPr>
      </p:cxnSp>
      <p:sp>
        <p:nvSpPr>
          <p:cNvPr id="124" name="Google Shape;124;p18"/>
          <p:cNvSpPr txBox="1">
            <a:spLocks noGrp="1"/>
          </p:cNvSpPr>
          <p:nvPr>
            <p:ph type="title"/>
          </p:nvPr>
        </p:nvSpPr>
        <p:spPr>
          <a:xfrm>
            <a:off x="3668883" y="1896575"/>
            <a:ext cx="2093742" cy="816386"/>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ru-RU" sz="1600" b="1" dirty="0" err="1" smtClean="0">
                <a:solidFill>
                  <a:schemeClr val="dk1"/>
                </a:solidFill>
                <a:latin typeface="Times New Roman" pitchFamily="18" charset="0"/>
                <a:cs typeface="Times New Roman" pitchFamily="18" charset="0"/>
              </a:rPr>
              <a:t>Ластану</a:t>
            </a:r>
            <a:r>
              <a:rPr lang="ru-RU" sz="1600" b="1" dirty="0" smtClean="0">
                <a:solidFill>
                  <a:schemeClr val="dk1"/>
                </a:solidFill>
                <a:latin typeface="Times New Roman" pitchFamily="18" charset="0"/>
                <a:cs typeface="Times New Roman" pitchFamily="18" charset="0"/>
              </a:rPr>
              <a:t> </a:t>
            </a:r>
            <a:r>
              <a:rPr lang="ru-RU" sz="1600" b="1" dirty="0" err="1" smtClean="0">
                <a:solidFill>
                  <a:schemeClr val="dk1"/>
                </a:solidFill>
                <a:latin typeface="Times New Roman" pitchFamily="18" charset="0"/>
                <a:cs typeface="Times New Roman" pitchFamily="18" charset="0"/>
              </a:rPr>
              <a:t>д</a:t>
            </a:r>
            <a:r>
              <a:rPr lang="kk-KZ" sz="1600" b="1" dirty="0" smtClean="0">
                <a:solidFill>
                  <a:schemeClr val="dk1"/>
                </a:solidFill>
                <a:latin typeface="Times New Roman" pitchFamily="18" charset="0"/>
                <a:cs typeface="Times New Roman" pitchFamily="18" charset="0"/>
              </a:rPr>
              <a:t>әрежесі</a:t>
            </a:r>
            <a:endParaRPr sz="1600" b="1" dirty="0">
              <a:solidFill>
                <a:schemeClr val="dk1"/>
              </a:solidFill>
              <a:latin typeface="Times New Roman" pitchFamily="18" charset="0"/>
              <a:cs typeface="Times New Roman" pitchFamily="18" charset="0"/>
            </a:endParaRPr>
          </a:p>
        </p:txBody>
      </p:sp>
      <p:cxnSp>
        <p:nvCxnSpPr>
          <p:cNvPr id="126" name="Google Shape;126;p18"/>
          <p:cNvCxnSpPr/>
          <p:nvPr/>
        </p:nvCxnSpPr>
        <p:spPr>
          <a:xfrm rot="10800000">
            <a:off x="3368524" y="2154890"/>
            <a:ext cx="0" cy="837900"/>
          </a:xfrm>
          <a:prstGeom prst="straightConnector1">
            <a:avLst/>
          </a:prstGeom>
          <a:noFill/>
          <a:ln w="9525" cap="flat" cmpd="sng">
            <a:solidFill>
              <a:schemeClr val="dk2"/>
            </a:solidFill>
            <a:prstDash val="solid"/>
            <a:round/>
            <a:headEnd type="none" w="med" len="med"/>
            <a:tailEnd type="oval" w="med" len="med"/>
          </a:ln>
        </p:spPr>
      </p:cxnSp>
      <p:cxnSp>
        <p:nvCxnSpPr>
          <p:cNvPr id="129" name="Google Shape;129;p18"/>
          <p:cNvCxnSpPr/>
          <p:nvPr/>
        </p:nvCxnSpPr>
        <p:spPr>
          <a:xfrm>
            <a:off x="3198566" y="3384546"/>
            <a:ext cx="0" cy="837900"/>
          </a:xfrm>
          <a:prstGeom prst="straightConnector1">
            <a:avLst/>
          </a:prstGeom>
          <a:noFill/>
          <a:ln w="9525" cap="flat" cmpd="sng">
            <a:solidFill>
              <a:schemeClr val="dk2"/>
            </a:solidFill>
            <a:prstDash val="solid"/>
            <a:round/>
            <a:headEnd type="none" w="med" len="med"/>
            <a:tailEnd type="oval" w="med" len="med"/>
          </a:ln>
        </p:spPr>
      </p:cxnSp>
      <p:sp>
        <p:nvSpPr>
          <p:cNvPr id="130" name="Google Shape;130;p18"/>
          <p:cNvSpPr txBox="1">
            <a:spLocks noGrp="1"/>
          </p:cNvSpPr>
          <p:nvPr>
            <p:ph type="title"/>
          </p:nvPr>
        </p:nvSpPr>
        <p:spPr>
          <a:xfrm>
            <a:off x="3483223" y="3731121"/>
            <a:ext cx="1943972" cy="392100"/>
          </a:xfrm>
          <a:prstGeom prst="rect">
            <a:avLst/>
          </a:prstGeom>
        </p:spPr>
        <p:txBody>
          <a:bodyPr spcFirstLastPara="1" wrap="square" lIns="91425" tIns="91425" rIns="91425" bIns="91425" anchor="ctr" anchorCtr="0">
            <a:normAutofit fontScale="90000"/>
          </a:bodyPr>
          <a:lstStyle/>
          <a:p>
            <a:pPr lvl="0"/>
            <a:r>
              <a:rPr lang="kk-KZ" sz="1800" b="1" dirty="0" smtClean="0">
                <a:solidFill>
                  <a:schemeClr val="dk1"/>
                </a:solidFill>
                <a:latin typeface="Times New Roman" pitchFamily="18" charset="0"/>
                <a:cs typeface="Times New Roman" pitchFamily="18" charset="0"/>
              </a:rPr>
              <a:t>Ауру түрлері бойынша статистика </a:t>
            </a:r>
            <a:endParaRPr sz="1800" b="1" dirty="0">
              <a:solidFill>
                <a:schemeClr val="dk1"/>
              </a:solidFill>
              <a:latin typeface="Times New Roman" pitchFamily="18" charset="0"/>
              <a:cs typeface="Times New Roman" pitchFamily="18" charset="0"/>
            </a:endParaRPr>
          </a:p>
        </p:txBody>
      </p:sp>
      <p:cxnSp>
        <p:nvCxnSpPr>
          <p:cNvPr id="132" name="Google Shape;132;p18"/>
          <p:cNvCxnSpPr/>
          <p:nvPr/>
        </p:nvCxnSpPr>
        <p:spPr>
          <a:xfrm rot="10800000">
            <a:off x="6116529" y="2161990"/>
            <a:ext cx="0" cy="837900"/>
          </a:xfrm>
          <a:prstGeom prst="straightConnector1">
            <a:avLst/>
          </a:prstGeom>
          <a:noFill/>
          <a:ln w="9525" cap="flat" cmpd="sng">
            <a:solidFill>
              <a:schemeClr val="dk2"/>
            </a:solidFill>
            <a:prstDash val="solid"/>
            <a:round/>
            <a:headEnd type="none" w="med" len="med"/>
            <a:tailEnd type="oval" w="med" len="med"/>
          </a:ln>
        </p:spPr>
      </p:cxnSp>
      <p:graphicFrame>
        <p:nvGraphicFramePr>
          <p:cNvPr id="135" name="Google Shape;135;p18"/>
          <p:cNvGraphicFramePr/>
          <p:nvPr>
            <p:extLst>
              <p:ext uri="{D42A27DB-BD31-4B8C-83A1-F6EECF244321}">
                <p14:modId xmlns="" xmlns:p14="http://schemas.microsoft.com/office/powerpoint/2010/main" val="1965995636"/>
              </p:ext>
            </p:extLst>
          </p:nvPr>
        </p:nvGraphicFramePr>
        <p:xfrm>
          <a:off x="323100" y="2983265"/>
          <a:ext cx="8512142" cy="396210"/>
        </p:xfrm>
        <a:graphic>
          <a:graphicData uri="http://schemas.openxmlformats.org/drawingml/2006/table">
            <a:tbl>
              <a:tblPr>
                <a:noFill/>
                <a:tableStyleId>{8DC0BA7E-DC85-4255-927C-6F96D27CA5C0}</a:tableStyleId>
              </a:tblPr>
              <a:tblGrid>
                <a:gridCol w="4256071"/>
                <a:gridCol w="4256071"/>
              </a:tblGrid>
              <a:tr h="381000">
                <a:tc>
                  <a:txBody>
                    <a:bodyPr/>
                    <a:lstStyle/>
                    <a:p>
                      <a:pPr marL="0" lvl="0" indent="0" algn="l" rtl="0">
                        <a:spcBef>
                          <a:spcPts val="0"/>
                        </a:spcBef>
                        <a:spcAft>
                          <a:spcPts val="0"/>
                        </a:spcAft>
                        <a:buNone/>
                      </a:pPr>
                      <a:r>
                        <a:rPr lang="kk-KZ" dirty="0" smtClean="0">
                          <a:solidFill>
                            <a:srgbClr val="FFFFFF"/>
                          </a:solidFill>
                        </a:rPr>
                        <a:t>Зерттеу</a:t>
                      </a:r>
                      <a:r>
                        <a:rPr lang="kk-KZ" baseline="0" dirty="0" smtClean="0">
                          <a:solidFill>
                            <a:srgbClr val="FFFFFF"/>
                          </a:solidFill>
                        </a:rPr>
                        <a:t> жұмысының 1-кезеңі</a:t>
                      </a:r>
                      <a:endParaRPr dirty="0">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kk-KZ" dirty="0" smtClean="0">
                          <a:solidFill>
                            <a:srgbClr val="FFFFFF"/>
                          </a:solidFill>
                        </a:rPr>
                        <a:t>2-кезеңі</a:t>
                      </a:r>
                      <a:endParaRPr dirty="0">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r>
            </a:tbl>
          </a:graphicData>
        </a:graphic>
      </p:graphicFrame>
      <p:sp>
        <p:nvSpPr>
          <p:cNvPr id="25" name="Google Shape;133;p18"/>
          <p:cNvSpPr txBox="1">
            <a:spLocks/>
          </p:cNvSpPr>
          <p:nvPr/>
        </p:nvSpPr>
        <p:spPr>
          <a:xfrm>
            <a:off x="726275" y="1819275"/>
            <a:ext cx="2531275" cy="9980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r>
              <a:rPr lang="kk-KZ" sz="1600" b="1" dirty="0" smtClean="0">
                <a:solidFill>
                  <a:schemeClr val="dk1"/>
                </a:solidFill>
                <a:latin typeface="Times New Roman" pitchFamily="18" charset="0"/>
                <a:cs typeface="Times New Roman" pitchFamily="18" charset="0"/>
              </a:rPr>
              <a:t>Методологиялық, физ-географиялық негіз қалыптастыру</a:t>
            </a:r>
            <a:endParaRPr lang="kk-KZ" sz="1600" b="1" dirty="0">
              <a:solidFill>
                <a:schemeClr val="dk1"/>
              </a:solidFill>
              <a:latin typeface="Times New Roman" pitchFamily="18" charset="0"/>
              <a:cs typeface="Times New Roman" pitchFamily="18" charset="0"/>
            </a:endParaRPr>
          </a:p>
        </p:txBody>
      </p:sp>
      <p:sp>
        <p:nvSpPr>
          <p:cNvPr id="26" name="Google Shape;130;p18"/>
          <p:cNvSpPr txBox="1">
            <a:spLocks/>
          </p:cNvSpPr>
          <p:nvPr/>
        </p:nvSpPr>
        <p:spPr>
          <a:xfrm>
            <a:off x="6616364" y="2000169"/>
            <a:ext cx="1930653" cy="39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r>
              <a:rPr lang="kk-KZ" sz="1600" b="1" dirty="0" smtClean="0">
                <a:solidFill>
                  <a:schemeClr val="dk1"/>
                </a:solidFill>
                <a:latin typeface="Times New Roman" pitchFamily="18" charset="0"/>
                <a:cs typeface="Times New Roman" pitchFamily="18" charset="0"/>
              </a:rPr>
              <a:t>Талдау нәтижелері мен халық денсаулығы</a:t>
            </a:r>
            <a:endParaRPr lang="kk-KZ" sz="1600" b="1" dirty="0">
              <a:solidFill>
                <a:schemeClr val="dk1"/>
              </a:solidFill>
              <a:latin typeface="Times New Roman" pitchFamily="18" charset="0"/>
              <a:cs typeface="Times New Roman" pitchFamily="18" charset="0"/>
            </a:endParaRPr>
          </a:p>
        </p:txBody>
      </p:sp>
      <p:sp>
        <p:nvSpPr>
          <p:cNvPr id="28" name="Google Shape;124;p18"/>
          <p:cNvSpPr txBox="1">
            <a:spLocks/>
          </p:cNvSpPr>
          <p:nvPr/>
        </p:nvSpPr>
        <p:spPr>
          <a:xfrm>
            <a:off x="6308354" y="3820625"/>
            <a:ext cx="1714072" cy="39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r>
              <a:rPr lang="kk-KZ" sz="1600" b="1" dirty="0" smtClean="0">
                <a:solidFill>
                  <a:schemeClr val="dk1"/>
                </a:solidFill>
                <a:latin typeface="Times New Roman" pitchFamily="18" charset="0"/>
                <a:cs typeface="Times New Roman" pitchFamily="18" charset="0"/>
              </a:rPr>
              <a:t>Жағдайды жақсартуға арналған шаралар</a:t>
            </a:r>
            <a:endParaRPr lang="kk-KZ" sz="1600" b="1" dirty="0">
              <a:solidFill>
                <a:schemeClr val="dk1"/>
              </a:solidFill>
              <a:latin typeface="Times New Roman" pitchFamily="18" charset="0"/>
              <a:cs typeface="Times New Roman" pitchFamily="18" charset="0"/>
            </a:endParaRPr>
          </a:p>
        </p:txBody>
      </p:sp>
      <p:cxnSp>
        <p:nvCxnSpPr>
          <p:cNvPr id="29" name="Google Shape;129;p18"/>
          <p:cNvCxnSpPr/>
          <p:nvPr/>
        </p:nvCxnSpPr>
        <p:spPr>
          <a:xfrm>
            <a:off x="5808195" y="3375021"/>
            <a:ext cx="0" cy="837900"/>
          </a:xfrm>
          <a:prstGeom prst="straightConnector1">
            <a:avLst/>
          </a:prstGeom>
          <a:noFill/>
          <a:ln w="9525" cap="flat" cmpd="sng">
            <a:solidFill>
              <a:schemeClr val="dk2"/>
            </a:solidFill>
            <a:prstDash val="solid"/>
            <a:round/>
            <a:headEnd type="none" w="med" len="med"/>
            <a:tailEnd type="oval"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899" y="738725"/>
            <a:ext cx="8300625" cy="767700"/>
          </a:xfrm>
        </p:spPr>
        <p:txBody>
          <a:bodyPr>
            <a:normAutofit fontScale="90000"/>
          </a:bodyPr>
          <a:lstStyle/>
          <a:p>
            <a:r>
              <a:rPr lang="kk-KZ" b="1" dirty="0" smtClean="0">
                <a:latin typeface="Roboto" charset="0"/>
                <a:ea typeface="Roboto" charset="0"/>
                <a:cs typeface="Times New Roman" pitchFamily="18" charset="0"/>
              </a:rPr>
              <a:t>Қорғалатын 1-ЕРЕЖЕ. </a:t>
            </a:r>
            <a:r>
              <a:rPr lang="kk-KZ" dirty="0" smtClean="0">
                <a:latin typeface="Times New Roman" pitchFamily="18" charset="0"/>
                <a:cs typeface="Times New Roman" pitchFamily="18" charset="0"/>
              </a:rPr>
              <a:t/>
            </a:r>
            <a:br>
              <a:rPr lang="kk-KZ" dirty="0" smtClean="0">
                <a:latin typeface="Times New Roman" pitchFamily="18" charset="0"/>
                <a:cs typeface="Times New Roman" pitchFamily="18" charset="0"/>
              </a:rPr>
            </a:br>
            <a:r>
              <a:rPr lang="kk-KZ" sz="2200" dirty="0" smtClean="0">
                <a:latin typeface="Times New Roman" pitchFamily="18" charset="0"/>
                <a:cs typeface="Times New Roman" pitchFamily="18" charset="0"/>
              </a:rPr>
              <a:t>Атмосфералық ауаның жағдайын бағалаудың әдіснамалық негізі </a:t>
            </a:r>
            <a:endParaRPr lang="ru-RU" sz="2200" dirty="0">
              <a:latin typeface="Times New Roman" pitchFamily="18" charset="0"/>
              <a:cs typeface="Times New Roman" pitchFamily="18" charset="0"/>
            </a:endParaRPr>
          </a:p>
        </p:txBody>
      </p:sp>
      <p:graphicFrame>
        <p:nvGraphicFramePr>
          <p:cNvPr id="5" name="Схема 4"/>
          <p:cNvGraphicFramePr/>
          <p:nvPr/>
        </p:nvGraphicFramePr>
        <p:xfrm>
          <a:off x="435429" y="1763486"/>
          <a:ext cx="8392886" cy="309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1015</TotalTime>
  <Words>1448</Words>
  <Application>Microsoft Office PowerPoint</Application>
  <PresentationFormat>Экран (16:9)</PresentationFormat>
  <Paragraphs>263</Paragraphs>
  <Slides>28</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Roboto</vt:lpstr>
      <vt:lpstr>Times New Roman</vt:lpstr>
      <vt:lpstr>Georgia</vt:lpstr>
      <vt:lpstr>Calibri</vt:lpstr>
      <vt:lpstr>Material</vt:lpstr>
      <vt:lpstr>ГАЖ ТЕХНОЛОГИЯСЫН ПАЙДАЛАНА ОТЫРЫП, ӨСКЕМЕН ҚАЛАСЫНЫҢ АТМОСФЕРАЛЫҚ АУАСЫНЫҢ ЭКОЛОГИЯЛЫҚ ЖАЙ-КҮЙІН ТАЛДАУ</vt:lpstr>
      <vt:lpstr>ӨЗЕКТІЛІГІ</vt:lpstr>
      <vt:lpstr>МАҚСАТЫ:  ГАЖ технологиясын пайдалана отырып, Өскемен қаласының атмосфералық ауасының экологиялық жағдайын салыстырмалы бағалау. </vt:lpstr>
      <vt:lpstr>МІНДЕТТЕР Зерттеу мақсатына жету барысында алға қойылған міндеттер</vt:lpstr>
      <vt:lpstr>Өскемен қаласының әуе бассейнінің ластануын бағалауға мүмкіндік беретін ArcGIS карталар жиынтығы</vt:lpstr>
      <vt:lpstr>Практикалық маңыздылығы</vt:lpstr>
      <vt:lpstr>Апробация</vt:lpstr>
      <vt:lpstr>ЗЕРТТЕУ ЖҰМЫСЫНЫҢ БАРЫСЫ </vt:lpstr>
      <vt:lpstr>Қорғалатын 1-ЕРЕЖЕ.  Атмосфералық ауаның жағдайын бағалаудың әдіснамалық негізі </vt:lpstr>
      <vt:lpstr>Экоскринингтік тәсіл</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Өскемен қаласы өлім себептері бойынша қаза тапқандар саны</vt:lpstr>
      <vt:lpstr>Қорытынды</vt:lpstr>
      <vt:lpstr>Ұсыныстар</vt:lpstr>
      <vt:lpstr>Назарларыңызға рахмет!!!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ГАЖ ТЕХНОЛОГИЯСЫН ПАЙДАЛАНА ОТЫРЫП, ӨСКЕМЕН ҚАЛАСЫНЫҢ АТМОСФЕРАЛЫҚ АУАСЫНЫҢ ЭКОЛОГИЯЛЫҚ ЖАЙ-КҮЙІН ТАЛДАУ</dc:title>
  <dc:creator>Назерке Пользователь</dc:creator>
  <cp:lastModifiedBy>Назерке Пользователь</cp:lastModifiedBy>
  <cp:revision>71</cp:revision>
  <dcterms:modified xsi:type="dcterms:W3CDTF">2024-10-01T12:59:25Z</dcterms:modified>
</cp:coreProperties>
</file>