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5" r:id="rId2"/>
    <p:sldId id="313" r:id="rId3"/>
    <p:sldId id="273" r:id="rId4"/>
    <p:sldId id="307" r:id="rId5"/>
    <p:sldId id="311" r:id="rId6"/>
    <p:sldId id="312" r:id="rId7"/>
    <p:sldId id="308" r:id="rId8"/>
    <p:sldId id="309" r:id="rId9"/>
    <p:sldId id="316" r:id="rId10"/>
    <p:sldId id="304" r:id="rId11"/>
    <p:sldId id="315" r:id="rId12"/>
    <p:sldId id="310" r:id="rId13"/>
    <p:sldId id="317" r:id="rId14"/>
  </p:sldIdLst>
  <p:sldSz cx="9144000" cy="6858000" type="screen4x3"/>
  <p:notesSz cx="6797675" cy="99314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4877"/>
    <a:srgbClr val="A0D23A"/>
    <a:srgbClr val="3EA9CA"/>
    <a:srgbClr val="F6862A"/>
    <a:srgbClr val="F89D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1477" autoAdjust="0"/>
  </p:normalViewPr>
  <p:slideViewPr>
    <p:cSldViewPr>
      <p:cViewPr varScale="1">
        <p:scale>
          <a:sx n="70" d="100"/>
          <a:sy n="70" d="100"/>
        </p:scale>
        <p:origin x="172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527C17E-E201-486F-9945-A42FEDC52332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7415"/>
            <a:ext cx="543814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3106"/>
            <a:ext cx="2945659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F3B8B0-403C-4888-AAB5-37AFF1A9E1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569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3CC40A-E7AA-4955-A86A-FD622F216755}" type="slidenum">
              <a:rPr lang="ru-RU" smtClean="0"/>
              <a:pPr eaLnBrk="1" hangingPunct="1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955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3CC40A-E7AA-4955-A86A-FD622F216755}" type="slidenum">
              <a:rPr lang="ru-RU" smtClean="0"/>
              <a:pPr eaLnBrk="1" hangingPunct="1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3CC40A-E7AA-4955-A86A-FD622F216755}" type="slidenum">
              <a:rPr lang="ru-RU" smtClean="0"/>
              <a:pPr eaLnBrk="1" hangingPunct="1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3CC40A-E7AA-4955-A86A-FD622F216755}" type="slidenum">
              <a:rPr lang="ru-RU" smtClean="0"/>
              <a:pPr eaLnBrk="1" hangingPunct="1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3CC40A-E7AA-4955-A86A-FD622F216755}" type="slidenum">
              <a:rPr lang="ru-RU" smtClean="0"/>
              <a:pPr eaLnBrk="1" hangingPunct="1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3CC40A-E7AA-4955-A86A-FD622F216755}" type="slidenum">
              <a:rPr lang="ru-RU" smtClean="0"/>
              <a:pPr eaLnBrk="1" hangingPunct="1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433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3CC40A-E7AA-4955-A86A-FD622F216755}" type="slidenum">
              <a:rPr lang="ru-RU" smtClean="0"/>
              <a:pPr eaLnBrk="1" hangingPunct="1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255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3CC40A-E7AA-4955-A86A-FD622F216755}" type="slidenum">
              <a:rPr lang="ru-RU" smtClean="0"/>
              <a:pPr eaLnBrk="1" hangingPunct="1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255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85471-6CA7-435C-A7D0-F0F98AF2FDD1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03E28-F25A-4BBD-BA88-0B2DE4243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961497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86C69-58E2-45B1-A163-940F1019ABED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6D06E-FDD6-458C-A04E-4F149ADA3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688319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80243-6000-4107-A58A-AB2DFE634B7B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073F8-0759-4C2D-B08F-8906183F73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715959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8AF8E-7885-4BC0-B8FF-616591261E99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878B9-DE0D-442C-AC8A-A6E1A11E5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38679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445F8-0EDB-4BFC-881C-2C33F3AF5D6C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5E96E-9A32-448B-AA41-5A347BAF5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628016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4DACC-0C35-4A8E-9C0A-AE6C48C42B07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523CB-47EA-45C8-98BA-E76E4BF53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377774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C4907-0B77-468A-AA99-4F34CCB664F0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C6D22-934B-4CC7-B5E6-F347139EF9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732073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058A5-F664-453D-BD9E-65E691F687FE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6DE89-4EFA-4FFE-AC81-751FA8F3B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537113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B174E-2FCD-44A4-AEC5-ABC64B435FE8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66D06-9E74-4FD1-8E24-A912ED39E8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296472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0BE49-0A3D-494C-9C3C-44CB1054E4AF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BA58B-6AC4-490D-B70D-12F1B87D0B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691599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5F5F5-2328-4444-8108-1F5A4B5837C3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76FDE-9872-4BE2-882A-D761451E7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59878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E3597A-F5B5-4F7F-B82D-7FE39B60214D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876981-A0D1-4540-8909-722F1BF0A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\\Server_pc\prg\G\Geoinfo\preza\0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1" b="15713"/>
          <a:stretch/>
        </p:blipFill>
        <p:spPr bwMode="auto">
          <a:xfrm>
            <a:off x="0" y="4393537"/>
            <a:ext cx="2311319" cy="246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Server_pc\prg\G\Geoinfo\g_flyer\cdr\glob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74" r="49937" b="10374"/>
          <a:stretch/>
        </p:blipFill>
        <p:spPr bwMode="auto">
          <a:xfrm>
            <a:off x="5450455" y="-347402"/>
            <a:ext cx="3693545" cy="720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79512" y="980728"/>
            <a:ext cx="7178570" cy="2718372"/>
          </a:xfrm>
          <a:prstGeom prst="rect">
            <a:avLst/>
          </a:prstGeom>
        </p:spPr>
        <p:txBody>
          <a:bodyPr anchor="t" anchorCtr="0"/>
          <a:lstStyle/>
          <a:p>
            <a:r>
              <a:rPr lang="ru-RU" sz="2400" b="1" dirty="0">
                <a:solidFill>
                  <a:srgbClr val="00B0F0"/>
                </a:solidFill>
                <a:latin typeface="Arial Black" panose="020B0A04020102020204" pitchFamily="34" charset="0"/>
              </a:rPr>
              <a:t>“</a:t>
            </a:r>
            <a:r>
              <a:rPr lang="ru-RU" sz="2400" b="1" dirty="0">
                <a:solidFill>
                  <a:srgbClr val="FFC000"/>
                </a:solidFill>
                <a:latin typeface="Arial Black" panose="020B0A04020102020204" pitchFamily="34" charset="0"/>
              </a:rPr>
              <a:t>Особенности предоставления земельных участков в городах областного и районного значения с  учетом преобразования и трансформирования между государственной, международной и местными координатными системами</a:t>
            </a:r>
            <a:endParaRPr lang="ru-KZ" sz="2400" dirty="0">
              <a:solidFill>
                <a:srgbClr val="FFC000"/>
              </a:solidFill>
              <a:latin typeface="Arial Black" panose="020B0A04020102020204" pitchFamily="34" charset="0"/>
            </a:endParaRPr>
          </a:p>
          <a:p>
            <a:r>
              <a:rPr lang="ru-RU" sz="2400" b="1" dirty="0">
                <a:solidFill>
                  <a:srgbClr val="00B0F0"/>
                </a:solidFill>
                <a:latin typeface="Arial Black" panose="020B0A04020102020204" pitchFamily="34" charset="0"/>
              </a:rPr>
              <a:t>"</a:t>
            </a:r>
            <a:endParaRPr lang="en-US" sz="2400" b="1" dirty="0">
              <a:solidFill>
                <a:srgbClr val="00B0F0"/>
              </a:solidFill>
              <a:latin typeface="Arial Black" panose="020B0A04020102020204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5517232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ГУ «Управление земельных отношений </a:t>
            </a:r>
          </a:p>
          <a:p>
            <a:r>
              <a:rPr lang="ru-RU" b="1" dirty="0">
                <a:solidFill>
                  <a:schemeClr val="bg1"/>
                </a:solidFill>
              </a:rPr>
              <a:t>Восточно-Казахстанской области»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640322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агетная рамка 3"/>
          <p:cNvSpPr/>
          <p:nvPr/>
        </p:nvSpPr>
        <p:spPr>
          <a:xfrm>
            <a:off x="571472" y="285728"/>
            <a:ext cx="8072494" cy="642942"/>
          </a:xfrm>
          <a:prstGeom prst="beve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Интеграция с базой данных РГП </a:t>
            </a:r>
            <a:r>
              <a:rPr lang="ru-RU" b="1" dirty="0" err="1">
                <a:solidFill>
                  <a:schemeClr val="tx1"/>
                </a:solidFill>
              </a:rPr>
              <a:t>Казгидромет</a:t>
            </a:r>
            <a:r>
              <a:rPr lang="ru-RU" b="1" dirty="0">
                <a:solidFill>
                  <a:schemeClr val="tx1"/>
                </a:solidFill>
              </a:rPr>
              <a:t> и Департаментом экологии по несанкционированным свалкам 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85860"/>
            <a:ext cx="8248429" cy="5095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42844" y="285728"/>
            <a:ext cx="88270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3A4877"/>
                </a:solidFill>
              </a:rPr>
              <a:t>Государственные услуги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292575"/>
            <a:ext cx="648072" cy="9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775"/>
            <a:ext cx="9144000" cy="478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614220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52" y="1304400"/>
            <a:ext cx="8171132" cy="4634005"/>
          </a:xfrm>
          <a:prstGeom prst="rect">
            <a:avLst/>
          </a:prstGeom>
        </p:spPr>
      </p:pic>
      <p:sp>
        <p:nvSpPr>
          <p:cNvPr id="3" name="Google Shape;1307;p19">
            <a:extLst>
              <a:ext uri="{FF2B5EF4-FFF2-40B4-BE49-F238E27FC236}">
                <a16:creationId xmlns:a16="http://schemas.microsoft.com/office/drawing/2014/main" id="{BDBBEFF3-B37E-4414-B7C4-9A2807F816B1}"/>
              </a:ext>
            </a:extLst>
          </p:cNvPr>
          <p:cNvSpPr txBox="1"/>
          <p:nvPr/>
        </p:nvSpPr>
        <p:spPr>
          <a:xfrm>
            <a:off x="917979" y="723239"/>
            <a:ext cx="7277678" cy="255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25" rIns="0" bIns="0" anchor="ctr" anchorCtr="0">
            <a:spAutoFit/>
          </a:bodyPr>
          <a:lstStyle/>
          <a:p>
            <a:pPr algn="ctr">
              <a:buClr>
                <a:srgbClr val="44546A"/>
              </a:buClr>
              <a:buSzPts val="1400"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О РАБОТЕ РЕГИОНАЛЬНОЙ ГЕОИНФОРМАЦИОННОЙ СИСТЕМЫ (РГИС)</a:t>
            </a:r>
          </a:p>
        </p:txBody>
      </p:sp>
    </p:spTree>
    <p:extLst>
      <p:ext uri="{BB962C8B-B14F-4D97-AF65-F5344CB8AC3E}">
        <p14:creationId xmlns:p14="http://schemas.microsoft.com/office/powerpoint/2010/main" val="2906928245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0" y="214290"/>
            <a:ext cx="88270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3A4877"/>
                </a:solidFill>
              </a:rPr>
              <a:t>Планируемое развитие </a:t>
            </a:r>
            <a:r>
              <a:rPr lang="ru-RU" sz="2600" b="1" dirty="0" err="1">
                <a:solidFill>
                  <a:srgbClr val="3A4877"/>
                </a:solidFill>
              </a:rPr>
              <a:t>геопортала</a:t>
            </a:r>
            <a:r>
              <a:rPr lang="ru-RU" sz="2600" b="1" dirty="0">
                <a:solidFill>
                  <a:srgbClr val="3A4877"/>
                </a:solidFill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4348" y="857232"/>
            <a:ext cx="792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масштабирование процессов по оказанию </a:t>
            </a:r>
            <a:r>
              <a:rPr lang="ru-RU" sz="2200" dirty="0" err="1"/>
              <a:t>гос.услуг</a:t>
            </a:r>
            <a:r>
              <a:rPr lang="ru-RU" sz="2200" dirty="0"/>
              <a:t>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348" y="2428868"/>
            <a:ext cx="71438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совершенствование слоя туристических маршрутов;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48" y="2928934"/>
            <a:ext cx="80724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внедрение слоя «Конкурсы по предоставлению сельхоз земель»;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48" y="4429132"/>
            <a:ext cx="80010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возможность использования </a:t>
            </a:r>
            <a:r>
              <a:rPr lang="ru-RU" sz="2200" dirty="0" err="1"/>
              <a:t>геопортала</a:t>
            </a:r>
            <a:r>
              <a:rPr lang="ru-RU" sz="2200" dirty="0"/>
              <a:t>, в качестве пространственных данных, для реализации проекта «Цифровой двойник»;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4348" y="5572140"/>
            <a:ext cx="78581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возможность расширенной интеграции с Ситуационным центром </a:t>
            </a:r>
            <a:r>
              <a:rPr lang="ru-RU" sz="2200" dirty="0" err="1"/>
              <a:t>акима</a:t>
            </a:r>
            <a:r>
              <a:rPr lang="ru-RU" sz="2200" dirty="0"/>
              <a:t> ВКО.</a:t>
            </a:r>
          </a:p>
        </p:txBody>
      </p:sp>
      <p:sp>
        <p:nvSpPr>
          <p:cNvPr id="12" name="Ромб 11"/>
          <p:cNvSpPr/>
          <p:nvPr/>
        </p:nvSpPr>
        <p:spPr>
          <a:xfrm>
            <a:off x="285720" y="928670"/>
            <a:ext cx="285752" cy="28575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омб 12"/>
          <p:cNvSpPr/>
          <p:nvPr/>
        </p:nvSpPr>
        <p:spPr>
          <a:xfrm>
            <a:off x="285720" y="1643050"/>
            <a:ext cx="285752" cy="28575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/>
          <p:cNvSpPr/>
          <p:nvPr/>
        </p:nvSpPr>
        <p:spPr>
          <a:xfrm>
            <a:off x="285720" y="2500306"/>
            <a:ext cx="285752" cy="28575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омб 14"/>
          <p:cNvSpPr/>
          <p:nvPr/>
        </p:nvSpPr>
        <p:spPr>
          <a:xfrm>
            <a:off x="285720" y="3071810"/>
            <a:ext cx="285752" cy="28575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омб 16"/>
          <p:cNvSpPr/>
          <p:nvPr/>
        </p:nvSpPr>
        <p:spPr>
          <a:xfrm>
            <a:off x="285720" y="4572008"/>
            <a:ext cx="285752" cy="28575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14348" y="1500174"/>
            <a:ext cx="7143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err="1"/>
              <a:t>реинжиниринг</a:t>
            </a:r>
            <a:r>
              <a:rPr lang="ru-RU" sz="2200" dirty="0"/>
              <a:t> бизнес-процесса по составлению земельного баланса на геопортале;</a:t>
            </a:r>
          </a:p>
        </p:txBody>
      </p:sp>
      <p:sp>
        <p:nvSpPr>
          <p:cNvPr id="19" name="Ромб 18"/>
          <p:cNvSpPr/>
          <p:nvPr/>
        </p:nvSpPr>
        <p:spPr>
          <a:xfrm>
            <a:off x="285720" y="5786454"/>
            <a:ext cx="285752" cy="28575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Ромб 15"/>
          <p:cNvSpPr/>
          <p:nvPr/>
        </p:nvSpPr>
        <p:spPr>
          <a:xfrm>
            <a:off x="285720" y="3786190"/>
            <a:ext cx="285752" cy="285752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714348" y="3643314"/>
            <a:ext cx="84296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расширение интеграции с сервисами АО «НК «</a:t>
            </a:r>
            <a:r>
              <a:rPr lang="kk-KZ" sz="2200" dirty="0"/>
              <a:t>Ғарыш Сапары</a:t>
            </a:r>
            <a:r>
              <a:rPr lang="ru-RU" sz="2200" dirty="0"/>
              <a:t>»;</a:t>
            </a:r>
          </a:p>
        </p:txBody>
      </p:sp>
    </p:spTree>
    <p:extLst>
      <p:ext uri="{BB962C8B-B14F-4D97-AF65-F5344CB8AC3E}">
        <p14:creationId xmlns:p14="http://schemas.microsoft.com/office/powerpoint/2010/main" val="3762614220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58489" y="44624"/>
            <a:ext cx="88270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err="1">
                <a:solidFill>
                  <a:srgbClr val="3A4877"/>
                </a:solidFill>
              </a:rPr>
              <a:t>Геопортал</a:t>
            </a:r>
            <a:r>
              <a:rPr lang="ru-RU" sz="2600" b="1" dirty="0">
                <a:solidFill>
                  <a:srgbClr val="3A4877"/>
                </a:solidFill>
              </a:rPr>
              <a:t> Восточно-Казахстанской области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292575"/>
            <a:ext cx="648072" cy="9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25" y="537067"/>
            <a:ext cx="7340547" cy="631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257790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-9080" y="260648"/>
            <a:ext cx="915307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>
              <a:solidFill>
                <a:srgbClr val="3A4877"/>
              </a:solidFill>
            </a:endParaRPr>
          </a:p>
          <a:p>
            <a:pPr algn="ctr"/>
            <a:endParaRPr lang="ru-RU" sz="2800" b="1" dirty="0">
              <a:solidFill>
                <a:srgbClr val="3A4877"/>
              </a:solidFill>
            </a:endParaRPr>
          </a:p>
          <a:p>
            <a:pPr algn="ctr"/>
            <a:endParaRPr lang="ru-RU" sz="2800" b="1" dirty="0">
              <a:solidFill>
                <a:srgbClr val="3A4877"/>
              </a:solidFill>
            </a:endParaRPr>
          </a:p>
          <a:p>
            <a:pPr algn="ctr"/>
            <a:endParaRPr lang="ru-RU" sz="2800" b="1" dirty="0">
              <a:solidFill>
                <a:srgbClr val="3A4877"/>
              </a:solidFill>
            </a:endParaRPr>
          </a:p>
        </p:txBody>
      </p:sp>
      <p:sp>
        <p:nvSpPr>
          <p:cNvPr id="5" name="Стрелка вверх 4"/>
          <p:cNvSpPr/>
          <p:nvPr/>
        </p:nvSpPr>
        <p:spPr>
          <a:xfrm rot="18297633">
            <a:off x="3053515" y="2580078"/>
            <a:ext cx="484632" cy="556539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 rot="13614807">
            <a:off x="3123057" y="4345669"/>
            <a:ext cx="484632" cy="741918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 rot="8198792">
            <a:off x="5912486" y="4419268"/>
            <a:ext cx="484632" cy="767953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286116" y="2357430"/>
            <a:ext cx="3071834" cy="257176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VKOMAP.KZ</a:t>
            </a:r>
          </a:p>
          <a:p>
            <a:pPr algn="ctr"/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71472" y="1928802"/>
            <a:ext cx="2500330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Инженерные сети</a:t>
            </a:r>
          </a:p>
        </p:txBody>
      </p:sp>
      <p:sp>
        <p:nvSpPr>
          <p:cNvPr id="17" name="Овал 16"/>
          <p:cNvSpPr/>
          <p:nvPr/>
        </p:nvSpPr>
        <p:spPr>
          <a:xfrm>
            <a:off x="6500826" y="1857364"/>
            <a:ext cx="2500330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/>
              <a:t>Автоматизация процессов и услуг в сфере земельных отношений </a:t>
            </a:r>
            <a:endParaRPr lang="ru-RU" sz="1600" dirty="0"/>
          </a:p>
        </p:txBody>
      </p:sp>
      <p:sp>
        <p:nvSpPr>
          <p:cNvPr id="18" name="Овал 17"/>
          <p:cNvSpPr/>
          <p:nvPr/>
        </p:nvSpPr>
        <p:spPr>
          <a:xfrm>
            <a:off x="857224" y="4714884"/>
            <a:ext cx="2500330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Интеграция с АИС ГГК  и ЕГКН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3500430" y="357166"/>
            <a:ext cx="2500330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600" dirty="0"/>
              <a:t>Открытая публичная карта свободных земель</a:t>
            </a:r>
            <a:endParaRPr lang="ru-RU" sz="1600" dirty="0"/>
          </a:p>
        </p:txBody>
      </p:sp>
      <p:sp>
        <p:nvSpPr>
          <p:cNvPr id="20" name="Овал 19"/>
          <p:cNvSpPr/>
          <p:nvPr/>
        </p:nvSpPr>
        <p:spPr>
          <a:xfrm>
            <a:off x="6286512" y="4714884"/>
            <a:ext cx="2500330" cy="121444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Электронные торги и аукционы</a:t>
            </a:r>
            <a:endParaRPr lang="ru-RU" dirty="0"/>
          </a:p>
        </p:txBody>
      </p:sp>
      <p:sp>
        <p:nvSpPr>
          <p:cNvPr id="21" name="Стрелка вверх 20"/>
          <p:cNvSpPr/>
          <p:nvPr/>
        </p:nvSpPr>
        <p:spPr>
          <a:xfrm>
            <a:off x="4534166" y="1556334"/>
            <a:ext cx="484632" cy="729658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верх 21"/>
          <p:cNvSpPr/>
          <p:nvPr/>
        </p:nvSpPr>
        <p:spPr>
          <a:xfrm rot="3580986">
            <a:off x="6064116" y="2569934"/>
            <a:ext cx="484632" cy="579047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465298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195736" y="188640"/>
            <a:ext cx="1847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63688" y="260648"/>
            <a:ext cx="6179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3A4877"/>
                </a:solidFill>
              </a:rPr>
              <a:t>Состав слоев электронной карты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8460432" cy="46354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680" y="3902576"/>
            <a:ext cx="8663820" cy="194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39616" y="2534424"/>
            <a:ext cx="1209600" cy="23083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Усть-Каменогорск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5220072" y="3303652"/>
            <a:ext cx="1368152" cy="288032"/>
          </a:xfrm>
          <a:prstGeom prst="line">
            <a:avLst/>
          </a:prstGeom>
          <a:ln w="889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3077588" y="2924944"/>
            <a:ext cx="144016" cy="864096"/>
          </a:xfrm>
          <a:prstGeom prst="line">
            <a:avLst/>
          </a:prstGeom>
          <a:ln w="889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 flipV="1">
            <a:off x="7730827" y="1484784"/>
            <a:ext cx="297557" cy="1368152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4716016" y="1268760"/>
            <a:ext cx="1656184" cy="360040"/>
          </a:xfrm>
          <a:prstGeom prst="line">
            <a:avLst/>
          </a:prstGeom>
          <a:ln w="762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822277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307;p19">
            <a:extLst>
              <a:ext uri="{FF2B5EF4-FFF2-40B4-BE49-F238E27FC236}">
                <a16:creationId xmlns:a16="http://schemas.microsoft.com/office/drawing/2014/main" id="{BDBBEFF3-B37E-4414-B7C4-9A2807F816B1}"/>
              </a:ext>
            </a:extLst>
          </p:cNvPr>
          <p:cNvSpPr txBox="1"/>
          <p:nvPr/>
        </p:nvSpPr>
        <p:spPr>
          <a:xfrm>
            <a:off x="611560" y="332656"/>
            <a:ext cx="7753580" cy="23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25" rIns="0" bIns="0" anchor="ctr" anchorCtr="0">
            <a:spAutoFit/>
          </a:bodyPr>
          <a:lstStyle/>
          <a:p>
            <a:pPr>
              <a:buClr>
                <a:srgbClr val="44546A"/>
              </a:buClr>
              <a:buSzPts val="1400"/>
            </a:pPr>
            <a:r>
              <a:rPr lang="ru-RU" sz="1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Arial"/>
              </a:rPr>
              <a:t>ПРОХОЖДЕНИЕ РГИС ИСПЫТАНИЙ НА ИНФОРМАЦИОННУЮ БЕЗОПАСНОСТЬ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1214422"/>
            <a:ext cx="3277536" cy="44439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64704"/>
            <a:ext cx="4680520" cy="589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184708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агетная рамка 3"/>
          <p:cNvSpPr/>
          <p:nvPr/>
        </p:nvSpPr>
        <p:spPr>
          <a:xfrm>
            <a:off x="571472" y="285728"/>
            <a:ext cx="8072494" cy="642942"/>
          </a:xfrm>
          <a:prstGeom prst="beve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Достижения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28" y="928670"/>
            <a:ext cx="4479404" cy="592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82270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58489" y="116632"/>
            <a:ext cx="88270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3A4877"/>
                </a:solidFill>
              </a:rPr>
              <a:t>Генеральный план и градостроительные регламенты</a:t>
            </a:r>
          </a:p>
        </p:txBody>
      </p:sp>
      <p:pic>
        <p:nvPicPr>
          <p:cNvPr id="11" name="Рисунок 10" descr="0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052736"/>
            <a:ext cx="8964488" cy="489526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202476" y="1321153"/>
            <a:ext cx="648072" cy="9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822277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58489" y="44624"/>
            <a:ext cx="88270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3A4877"/>
                </a:solidFill>
              </a:rPr>
              <a:t>Интегрированный слой планов детальной планировки</a:t>
            </a:r>
          </a:p>
        </p:txBody>
      </p:sp>
      <p:pic>
        <p:nvPicPr>
          <p:cNvPr id="4" name="Рисунок 3" descr="00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034979"/>
            <a:ext cx="8964488" cy="48858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59632" y="1292575"/>
            <a:ext cx="648072" cy="9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822277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58489" y="44624"/>
            <a:ext cx="882702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err="1">
                <a:solidFill>
                  <a:srgbClr val="3A4877"/>
                </a:solidFill>
              </a:rPr>
              <a:t>Водоохранные</a:t>
            </a:r>
            <a:r>
              <a:rPr lang="ru-RU" sz="2600" b="1" dirty="0">
                <a:solidFill>
                  <a:srgbClr val="3A4877"/>
                </a:solidFill>
              </a:rPr>
              <a:t> зоны и полосы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292575"/>
            <a:ext cx="648072" cy="9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87" y="908720"/>
            <a:ext cx="83884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25460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14960</TotalTime>
  <Words>191</Words>
  <Application>Microsoft Office PowerPoint</Application>
  <PresentationFormat>Экран (4:3)</PresentationFormat>
  <Paragraphs>39</Paragraphs>
  <Slides>13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Nataly</dc:creator>
  <cp:lastModifiedBy>Даулет</cp:lastModifiedBy>
  <cp:revision>838</cp:revision>
  <dcterms:created xsi:type="dcterms:W3CDTF">2011-09-18T05:48:10Z</dcterms:created>
  <dcterms:modified xsi:type="dcterms:W3CDTF">2024-10-01T03:38:07Z</dcterms:modified>
</cp:coreProperties>
</file>