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2" r:id="rId3"/>
    <p:sldId id="309" r:id="rId5"/>
    <p:sldId id="263" r:id="rId6"/>
    <p:sldId id="374" r:id="rId7"/>
    <p:sldId id="399" r:id="rId8"/>
    <p:sldId id="398" r:id="rId9"/>
    <p:sldId id="540" r:id="rId10"/>
    <p:sldId id="541" r:id="rId11"/>
    <p:sldId id="560" r:id="rId12"/>
    <p:sldId id="474" r:id="rId13"/>
    <p:sldId id="549" r:id="rId14"/>
    <p:sldId id="518" r:id="rId15"/>
    <p:sldId id="485" r:id="rId16"/>
    <p:sldId id="418" r:id="rId17"/>
    <p:sldId id="577" r:id="rId18"/>
    <p:sldId id="570" r:id="rId19"/>
    <p:sldId id="564" r:id="rId20"/>
    <p:sldId id="574" r:id="rId21"/>
    <p:sldId id="578" r:id="rId22"/>
    <p:sldId id="545" r:id="rId23"/>
  </p:sldIdLst>
  <p:sldSz cx="9144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87" autoAdjust="0"/>
    <p:restoredTop sz="89480" autoAdjust="0"/>
  </p:normalViewPr>
  <p:slideViewPr>
    <p:cSldViewPr snapToObjects="1" showGuides="1">
      <p:cViewPr varScale="1">
        <p:scale>
          <a:sx n="102" d="100"/>
          <a:sy n="102" d="100"/>
        </p:scale>
        <p:origin x="-2670" y="-84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4F249-6E24-436E-A91E-DF92F8BB95E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544B-628E-4238-8E8A-BD175AD9DAA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рисунок с сайта https://svalep.ru/#image-7 </a:t>
            </a:r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BCB7-D99A-4E0D-9FAA-EB0970BAB2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4532-E226-46C4-BEF3-2259CFADFBC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626870" y="3582035"/>
            <a:ext cx="5652770" cy="178117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algn="ctr">
              <a:buFontTx/>
              <a:buNone/>
            </a:pPr>
            <a:endParaRPr lang="ko-KR" altLang="en-US" sz="1400" b="1" cap="all">
              <a:latin typeface="Times New Roman" panose="02020603050405020304" charset="0"/>
              <a:ea typeface="SimSun" panose="02010600030101010101" pitchFamily="2" charset="-122"/>
            </a:endParaRPr>
          </a:p>
          <a:p>
            <a:pPr marL="0" indent="0" algn="ctr">
              <a:buFontTx/>
              <a:buNone/>
            </a:pPr>
            <a:br>
              <a:rPr sz="1400" b="1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</a:br>
            <a:br>
              <a:rPr sz="1400" b="1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</a:br>
            <a:br>
              <a:rPr sz="1400" b="1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</a:br>
            <a:br>
              <a:rPr sz="1400" b="1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</a:br>
            <a:r>
              <a:rPr sz="1400" b="1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br>
              <a:rPr sz="1400" b="1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</a:br>
            <a:br>
              <a:rPr sz="1400" b="1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</a:br>
            <a:r>
              <a:rPr lang="ru-RU" sz="2400" b="1" cap="all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Российские урбанонимы </a:t>
            </a:r>
            <a:br>
              <a:rPr lang="ru-RU" sz="2400" b="1" cap="all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sz="2400" b="1" cap="all">
                <a:solidFill>
                  <a:srgbClr val="770055"/>
                </a:solidFill>
                <a:latin typeface="Times New Roman" panose="02020603050405020304" charset="0"/>
                <a:ea typeface="Times New Roman" panose="02020603050405020304" charset="0"/>
              </a:rPr>
              <a:t>в </a:t>
            </a:r>
            <a:r>
              <a:rPr lang="ru-RU" sz="2400" b="1" cap="all">
                <a:solidFill>
                  <a:srgbClr val="770055"/>
                </a:solidFill>
                <a:latin typeface="Times New Roman" panose="02020603050405020304" charset="0"/>
                <a:ea typeface="Times New Roman" panose="02020603050405020304" charset="0"/>
              </a:rPr>
              <a:t>зеркале национальной </a:t>
            </a:r>
            <a:r>
              <a:rPr sz="2400" b="1" cap="all">
                <a:solidFill>
                  <a:srgbClr val="770055"/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sz="2400" b="1" cap="all">
                <a:solidFill>
                  <a:srgbClr val="770055"/>
                </a:solidFill>
                <a:latin typeface="Times New Roman" panose="02020603050405020304" charset="0"/>
                <a:ea typeface="Times New Roman" panose="02020603050405020304" charset="0"/>
              </a:rPr>
              <a:t>идентичности </a:t>
            </a:r>
            <a:br>
              <a:rPr lang="ru-RU" altLang="en-US" sz="2000" b="1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charset="0"/>
                <a:ea typeface="Times New Roman" panose="02020603050405020304" charset="0"/>
              </a:rPr>
            </a:br>
            <a:endParaRPr lang="ko-KR" altLang="en-US" sz="2400" cap="all">
              <a:ln w="22225" cap="flat" cmpd="sng">
                <a:solidFill>
                  <a:schemeClr val="accent2">
                    <a:alpha val="10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Замещающий текст 4"/>
          <p:cNvSpPr txBox="1">
            <a:spLocks noGrp="1"/>
          </p:cNvSpPr>
          <p:nvPr>
            <p:ph type="body" sz="half" idx="2"/>
          </p:nvPr>
        </p:nvSpPr>
        <p:spPr>
          <a:xfrm>
            <a:off x="1301750" y="5168265"/>
            <a:ext cx="5977890" cy="15309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>
              <a:buFontTx/>
              <a:buNone/>
            </a:pPr>
            <a:endParaRPr lang="ko-KR" altLang="en-US" sz="500">
              <a:ln w="22225" cap="flat" cmpd="sng">
                <a:solidFill>
                  <a:schemeClr val="accent2">
                    <a:alpha val="10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FontTx/>
              <a:buNone/>
            </a:pPr>
            <a:r>
              <a:rPr lang="ru-RU" sz="1900">
                <a:solidFill>
                  <a:schemeClr val="accent4">
                    <a:lumMod val="75000"/>
                    <a:lumOff val="0"/>
                  </a:schemeClr>
                </a:solidFill>
                <a:latin typeface="Times New Roman" panose="02020603050405020304" charset="0"/>
                <a:ea typeface="Times New Roman" panose="02020603050405020304" charset="0"/>
              </a:rPr>
              <a:t>Юрий Николаевич Голубчиков </a:t>
            </a:r>
            <a:endParaRPr lang="ko-KR" altLang="en-US" sz="1900">
              <a:solidFill>
                <a:schemeClr val="accent4">
                  <a:lumMod val="75000"/>
                  <a:lumOff val="0"/>
                </a:schemeClr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marL="0" indent="0" algn="ctr">
              <a:buFontTx/>
              <a:buNone/>
            </a:pPr>
            <a:r>
              <a:rPr lang="ru-RU" sz="1900">
                <a:solidFill>
                  <a:schemeClr val="accent4">
                    <a:lumMod val="75000"/>
                    <a:lumOff val="0"/>
                  </a:schemeClr>
                </a:solidFill>
                <a:latin typeface="Times New Roman" panose="02020603050405020304" charset="0"/>
                <a:ea typeface="Times New Roman" panose="02020603050405020304" charset="0"/>
              </a:rPr>
              <a:t>Географический факультет</a:t>
            </a:r>
            <a:endParaRPr lang="ko-KR" altLang="en-US" sz="1900">
              <a:solidFill>
                <a:schemeClr val="accent4">
                  <a:lumMod val="75000"/>
                  <a:lumOff val="0"/>
                </a:schemeClr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marL="0" indent="0" algn="ctr">
              <a:buFontTx/>
              <a:buNone/>
            </a:pPr>
            <a:r>
              <a:rPr lang="ru-RU" sz="1900">
                <a:solidFill>
                  <a:schemeClr val="accent4">
                    <a:lumMod val="75000"/>
                    <a:lumOff val="0"/>
                  </a:schemeClr>
                </a:solidFill>
                <a:latin typeface="Times New Roman" panose="02020603050405020304" charset="0"/>
                <a:ea typeface="Times New Roman" panose="02020603050405020304" charset="0"/>
              </a:rPr>
              <a:t>Московского государственного университета</a:t>
            </a:r>
            <a:endParaRPr lang="ko-KR" altLang="en-US" sz="1900">
              <a:solidFill>
                <a:schemeClr val="accent4">
                  <a:lumMod val="75000"/>
                  <a:lumOff val="0"/>
                </a:schemeClr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marL="0" indent="0" algn="ctr">
              <a:buFontTx/>
              <a:buNone/>
            </a:pPr>
            <a:r>
              <a:rPr lang="ru-RU" sz="1900">
                <a:solidFill>
                  <a:schemeClr val="accent4">
                    <a:lumMod val="75000"/>
                    <a:lumOff val="0"/>
                  </a:schemeClr>
                </a:solidFill>
                <a:latin typeface="Times New Roman" panose="02020603050405020304" charset="0"/>
                <a:ea typeface="Times New Roman" panose="02020603050405020304" charset="0"/>
              </a:rPr>
              <a:t>имени М.В. Ломоносова</a:t>
            </a:r>
            <a:endParaRPr lang="ko-KR" altLang="en-US" sz="1900">
              <a:solidFill>
                <a:schemeClr val="accent4">
                  <a:lumMod val="75000"/>
                  <a:lumOff val="0"/>
                </a:schemeClr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marL="0" indent="0" algn="ctr">
              <a:buFontTx/>
              <a:buNone/>
            </a:pPr>
            <a:endParaRPr lang="ko-KR" altLang="en-US" sz="1900" b="1" i="1" u="sng">
              <a:ln w="22225" cap="flat" cmpd="sng">
                <a:solidFill>
                  <a:schemeClr val="accent2">
                    <a:alpha val="10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Изображение 5" descr="C:/Users/Golubchikov/AppData/Roaming/PolarisOffice/ETemp/1700_19705944/image1.p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501650"/>
            <a:ext cx="6222365" cy="3101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2805" y="88265"/>
            <a:ext cx="7833995" cy="414655"/>
          </a:xfrm>
        </p:spPr>
        <p:txBody>
          <a:bodyPr>
            <a:normAutofit fontScale="90000"/>
          </a:bodyPr>
          <a:p>
            <a:r>
              <a:rPr lang="ru-RU" altLang="en-US" sz="266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Таблица 3. Кластер революционных деятелей </a:t>
            </a:r>
            <a:endParaRPr lang="ru-RU" altLang="en-US" sz="2665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graphicFrame>
        <p:nvGraphicFramePr>
          <p:cNvPr id="5" name="Таблица 4"/>
          <p:cNvGraphicFramePr/>
          <p:nvPr/>
        </p:nvGraphicFramePr>
        <p:xfrm>
          <a:off x="307340" y="604520"/>
          <a:ext cx="7413625" cy="593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308350"/>
                <a:gridCol w="3495675"/>
              </a:tblGrid>
              <a:tr h="8356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№</a:t>
                      </a:r>
                      <a:endParaRPr lang="en-US" altLang="en-US" sz="1400" b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Название улицы, проспекта, переулка, площади, аллеи, набережной, тупика.</a:t>
                      </a:r>
                      <a:endParaRPr lang="en-US" altLang="en-US" sz="1400" b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Число одноимённых названий в городах РФ в границах 2024 года</a:t>
                      </a:r>
                      <a:endParaRPr lang="en-US" sz="1400" b="0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4457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Ленина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672, включая Ленинская (ий) и Ильича 765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t" anchorCtr="0"/>
                </a:tc>
              </a:tr>
              <a:tr h="368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Кирова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462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8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Калинина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414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8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Маркса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396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8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Дзержинского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357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8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Фрунзе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8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Свердлова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8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Крупской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285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95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Куйбышева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89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Энгельса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76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Урицкого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95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Володарского</a:t>
                      </a:r>
                      <a:endParaRPr lang="en-US" altLang="en-US" sz="14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133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Всего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4164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8227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C00000"/>
                </a:solidFill>
              </a:rPr>
              <a:t>Урицкий </a:t>
            </a:r>
            <a:endParaRPr lang="ru-RU" altLang="en-US">
              <a:solidFill>
                <a:srgbClr val="C00000"/>
              </a:solidFill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lang="ru-RU" altLang="en-US" sz="2000"/>
              <a:t> </a:t>
            </a:r>
            <a:r>
              <a:rPr lang="ru-RU" altLang="en-US" sz="2000">
                <a:solidFill>
                  <a:schemeClr val="accent6">
                    <a:lumMod val="50000"/>
                  </a:schemeClr>
                </a:solidFill>
              </a:rPr>
              <a:t>В Бийске есть переулок Моисея Урицкого, улицы Урицкого есть в Новоалтайске, Абакане.</a:t>
            </a:r>
            <a:endParaRPr lang="ru-RU" altLang="en-US" sz="200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altLang="en-US" sz="2000">
                <a:solidFill>
                  <a:schemeClr val="accent6">
                    <a:lumMod val="50000"/>
                  </a:schemeClr>
                </a:solidFill>
                <a:sym typeface="+mn-ea"/>
              </a:rPr>
              <a:t>230  улиц и площадей российских городов.  Больше, чем имена маршалов Жукова (130 повторов),  и почти в 10 раз больше  Рокоссовского (27 повторов), Конева (22), Катукова (7), Чуйкова улиц вообще нет. Все эти спасшие Русский мир маршалы вместе взятые фигурируют в названиях россиских улиц меньше, чем один Урицкий. </a:t>
            </a:r>
            <a:endParaRPr lang="ru-RU" altLang="en-US" sz="200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r>
              <a:rPr lang="ru-RU" altLang="en-US" sz="2000">
                <a:solidFill>
                  <a:schemeClr val="accent6">
                    <a:lumMod val="50000"/>
                  </a:schemeClr>
                </a:solidFill>
              </a:rPr>
              <a:t>По два раза в одном городе повторяется урбаноним Урицкого 24 раза, т.е улица и переулок или площадь в Алуште, Армавире, Бердске, Богородицке, Брянске, Верхней Салзе, Владимире, Грайвороне, Истре, Казани, Карачаеве, Копейске, Находке, Новокубанске, Орехов-Зуево (3 повтора улица и 1-й проезд, 2-ой проезд), Порохове, Спасске Рязанском, Старом Осколе, Торжке, Тосно,  Шадринске, Шахтах.  Энгельсе (3 повтора улица и 1-й микрорайон, 2-ой микрорайон).</a:t>
            </a:r>
            <a:endParaRPr lang="ru-RU" alt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chemeClr val="accent2"/>
                </a:solidFill>
              </a:rPr>
              <a:t>Сталин</a:t>
            </a:r>
            <a:endParaRPr lang="ru-RU" altLang="en-US">
              <a:solidFill>
                <a:schemeClr val="accent2"/>
              </a:solidFill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07010" y="1351280"/>
            <a:ext cx="8775700" cy="5211445"/>
          </a:xfrm>
        </p:spPr>
        <p:txBody>
          <a:bodyPr>
            <a:noAutofit/>
          </a:bodyPr>
          <a:p>
            <a:r>
              <a:rPr lang="ru-RU" altLang="en-US">
                <a:solidFill>
                  <a:srgbClr val="7030A0"/>
                </a:solidFill>
              </a:rPr>
              <a:t>У</a:t>
            </a:r>
            <a:r>
              <a:rPr lang="ru-RU" altLang="en-US" sz="4000">
                <a:solidFill>
                  <a:srgbClr val="7030A0"/>
                </a:solidFill>
              </a:rPr>
              <a:t>лица Кирова есть в 462 городах </a:t>
            </a:r>
            <a:endParaRPr lang="ru-RU" altLang="en-US" sz="4000">
              <a:solidFill>
                <a:srgbClr val="7030A0"/>
              </a:solidFill>
            </a:endParaRPr>
          </a:p>
          <a:p>
            <a:r>
              <a:rPr lang="ru-RU" altLang="en-US" sz="4000">
                <a:solidFill>
                  <a:srgbClr val="7030A0"/>
                </a:solidFill>
              </a:rPr>
              <a:t>улица Калинина – в 414, </a:t>
            </a:r>
            <a:endParaRPr lang="ru-RU" altLang="en-US" sz="4000">
              <a:solidFill>
                <a:srgbClr val="7030A0"/>
              </a:solidFill>
            </a:endParaRPr>
          </a:p>
          <a:p>
            <a:r>
              <a:rPr lang="ru-RU" altLang="en-US" sz="4000">
                <a:solidFill>
                  <a:srgbClr val="7030A0"/>
                </a:solidFill>
              </a:rPr>
              <a:t>Куйбышева – в 261. </a:t>
            </a:r>
            <a:endParaRPr lang="ru-RU" altLang="en-US" sz="4000">
              <a:solidFill>
                <a:srgbClr val="7030A0"/>
              </a:solidFill>
            </a:endParaRPr>
          </a:p>
          <a:p>
            <a:r>
              <a:rPr lang="ru-RU" altLang="en-US" sz="4000">
                <a:solidFill>
                  <a:srgbClr val="7030A0"/>
                </a:solidFill>
              </a:rPr>
              <a:t>При этом имя самого Сталина не присвоено  ни одному из урбанонимов России и всего постсоветского пространства. </a:t>
            </a:r>
            <a:endParaRPr lang="ru-RU" altLang="en-US" sz="4000">
              <a:solidFill>
                <a:srgbClr val="7030A0"/>
              </a:solidFill>
            </a:endParaRPr>
          </a:p>
          <a:p>
            <a:endParaRPr lang="ru-RU" altLang="en-US" sz="40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1150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Таблица 6. Число одноимённых названий в кластере писателей, деятелей искусства и науки</a:t>
            </a:r>
            <a:endParaRPr lang="ru-RU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240665" y="901700"/>
          <a:ext cx="8708390" cy="553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"/>
                <a:gridCol w="3828415"/>
                <a:gridCol w="2057400"/>
                <a:gridCol w="2319655"/>
              </a:tblGrid>
              <a:tr h="673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№</a:t>
                      </a:r>
                      <a:endParaRPr lang="en-US" altLang="en-US" sz="1400" b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Название улицы, проспекта, переулка, площади, аллеи, набережной, тупика.</a:t>
                      </a:r>
                      <a:endParaRPr lang="en-US" altLang="en-US" sz="1400" b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Число одноимённых названий в городах РФ в границах 2014 года </a:t>
                      </a:r>
                      <a:endParaRPr lang="en-US" altLang="en-US" sz="1400" b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Число одноимённых названийв городах РФ в границах 2024 года</a:t>
                      </a:r>
                      <a:endParaRPr lang="en-US" altLang="en-US" sz="1400" b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832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Горького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464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483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825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Пушкина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437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456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85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Маяковского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364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384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724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Лермонтова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362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371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921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Чехова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328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352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92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Некрасова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325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335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730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Гоголя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323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349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552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Островского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326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00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Мичурина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326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200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Толстого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293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00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Ломоносова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277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200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Чернышевского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914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Шевченко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266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927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Тургенева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273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Герцена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54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Чайковского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215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226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2203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Всего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4902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5177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Таблица 2"/>
          <p:cNvGraphicFramePr/>
          <p:nvPr/>
        </p:nvGraphicFramePr>
        <p:xfrm>
          <a:off x="1371600" y="558800"/>
          <a:ext cx="639953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765"/>
                <a:gridCol w="3199765"/>
              </a:tblGrid>
              <a:tr h="5943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Женское имя</a:t>
                      </a:r>
                      <a:endParaRPr lang="ru-RU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Число наименований</a:t>
                      </a:r>
                      <a:endParaRPr lang="ru-RU" altLang="en-US"/>
                    </a:p>
                  </a:txBody>
                  <a:tcPr anchor="ctr" anchorCtr="0"/>
                </a:tc>
              </a:tr>
              <a:tr h="5943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Н.К. Крупская </a:t>
                      </a:r>
                      <a:endParaRPr lang="ru-RU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285</a:t>
                      </a:r>
                      <a:endParaRPr lang="ru-RU" altLang="en-US"/>
                    </a:p>
                  </a:txBody>
                  <a:tcPr anchor="ctr" anchorCtr="0"/>
                </a:tc>
              </a:tr>
              <a:tr h="5943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Роза Люксембург</a:t>
                      </a:r>
                      <a:endParaRPr lang="ru-RU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149</a:t>
                      </a:r>
                      <a:endParaRPr lang="ru-RU" altLang="en-US"/>
                    </a:p>
                  </a:txBody>
                  <a:tcPr anchor="ctr" anchorCtr="0"/>
                </a:tc>
              </a:tr>
              <a:tr h="5943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Клара Цеткин</a:t>
                      </a:r>
                      <a:endParaRPr lang="ru-RU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86</a:t>
                      </a:r>
                      <a:endParaRPr lang="ru-RU" altLang="en-US"/>
                    </a:p>
                  </a:txBody>
                  <a:tcPr anchor="ctr" anchorCtr="0"/>
                </a:tc>
              </a:tr>
              <a:tr h="59436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Всего</a:t>
                      </a:r>
                      <a:endParaRPr lang="ru-RU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>
                          <a:sym typeface="+mn-ea"/>
                        </a:rPr>
                        <a:t>520</a:t>
                      </a:r>
                      <a:endParaRPr lang="ru-RU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1196975" y="3956685"/>
            <a:ext cx="5661025" cy="16021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0215"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Екатерина II</a:t>
            </a:r>
            <a:endParaRPr lang="ru-RU" sz="3200" dirty="0" smtClean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450215" algn="ctr"/>
            <a:r>
              <a:rPr lang="ru-RU" altLang="en-US" sz="3200" dirty="0" smtClean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(находилась у власти с 1762 по 1796 год)</a:t>
            </a:r>
            <a:endParaRPr lang="ru-RU" altLang="en-US" sz="3200" dirty="0" smtClean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2032000" y="751840"/>
            <a:ext cx="5080000" cy="3692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450215" algn="just"/>
            <a:r>
              <a:rPr lang="en-US" b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ea typeface="SimSun" panose="02010600030101010101" pitchFamily="2" charset="-122"/>
              </a:rPr>
              <a:t>Уже 35 лет прошло как преодолен воинствующий атеизм, но до сих пор в России ни одна из улиц с религиозной окраской не превзошла барьер даже в 80 повторов.  </a:t>
            </a:r>
            <a:r>
              <a:rPr lang="en-US" b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</a:t>
            </a:r>
            <a:r>
              <a:rPr lang="ru-RU" altLang="en-US" b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         В сам</a:t>
            </a:r>
            <a:r>
              <a:rPr lang="en-US" b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ой огромной стране нет ни одного урбанонима с названием «географический»</a:t>
            </a:r>
            <a:r>
              <a:rPr lang="ru-RU" altLang="en-US" b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b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Единый шаблон городских топонимов  консервирует отжившую идеологическую оболочку  и </a:t>
            </a:r>
            <a:r>
              <a:rPr lang="en-US" b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sans-serif" charset="0"/>
              </a:rPr>
              <a:t>в малой степени соответствуют своему предназначению </a:t>
            </a:r>
            <a:r>
              <a:rPr lang="en-US" b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ea typeface="SimSun" panose="02010600030101010101" pitchFamily="2" charset="-122"/>
              </a:rPr>
              <a:t>быть вместилищем знаний о стране, этносе и городе. </a:t>
            </a:r>
            <a:r>
              <a:rPr lang="en-US" b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. И на какой срок она будет законсервирована? Ведь рано или поздно с нею придется расстаться.</a:t>
            </a:r>
            <a:endParaRPr lang="en-US" b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0" y="384175"/>
            <a:ext cx="7809865" cy="1293495"/>
          </a:xfrm>
        </p:spPr>
        <p:txBody>
          <a:bodyPr>
            <a:normAutofit fontScale="90000"/>
          </a:bodyPr>
          <a:p>
            <a:r>
              <a:rPr lang="ru-RU" altLang="en-US" sz="3555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Северное Сочи елового Подмосковья </a:t>
            </a:r>
            <a:br>
              <a:rPr lang="ru-RU" altLang="en-US" sz="3555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</a:br>
            <a:r>
              <a:rPr lang="ru-RU" altLang="en-US" sz="3555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с топографической иконой Иерусалима </a:t>
            </a:r>
            <a:br>
              <a:rPr lang="ru-RU" altLang="en-US" sz="3555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</a:br>
            <a:r>
              <a:rPr lang="ru-RU" altLang="en-US" sz="3555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и древним названием Дуная </a:t>
            </a:r>
            <a:br>
              <a:rPr lang="ru-RU" altLang="en-US" sz="3555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</a:br>
            <a:endParaRPr lang="ru-RU" altLang="en-US" sz="1335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2428240"/>
            <a:ext cx="8229600" cy="28689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rgbClr val="92D050"/>
                </a:solidFill>
              </a:rPr>
              <a:t>Улицы Истры  </a:t>
            </a:r>
            <a:r>
              <a:rPr lang="ru-RU" sz="1555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Достаточно среди улиц с различными повторениями типа 1-я Дачная, 2-я Дачная, Почтовая улица, Почтовый переулок, улицы Пролетарская, Рабочая,  1-я Рабочая, Рабочий проезд, Совхозная,  улица 25 лет Октября, улица 40 лет Октября, Первомайская и Первомайская 2-</a:t>
            </a:r>
            <a:r>
              <a:rPr lang="ru-RU" sz="1555" b="1" dirty="0">
                <a:solidFill>
                  <a:srgbClr val="00B050"/>
                </a:solidFill>
              </a:rPr>
              <a:t>я</a:t>
            </a:r>
            <a:br>
              <a:rPr lang="ru-RU" sz="1555" b="1" dirty="0">
                <a:solidFill>
                  <a:schemeClr val="tx1"/>
                </a:solidFill>
              </a:rPr>
            </a:br>
            <a:endParaRPr lang="ru-RU" sz="1555" b="1" dirty="0">
              <a:solidFill>
                <a:schemeClr val="tx1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4700" y="1456055"/>
            <a:ext cx="5551805" cy="5212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ru-RU" altLang="en-US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  <a:t>Троицкий храм</a:t>
            </a:r>
            <a:br>
              <a:rPr lang="ru-RU" altLang="en-US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</a:rPr>
            </a:br>
            <a:endParaRPr lang="ru-RU" altLang="en-US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2335530"/>
            <a:ext cx="4038600" cy="30543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4600"/>
            <a:ext cx="4038600" cy="26962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2220"/>
              <a:t>Среди 75 урбанонимов Истры перечислены те, что есть и те, что предлагаются вместо них</a:t>
            </a:r>
            <a:endParaRPr lang="en-US" sz="2220"/>
          </a:p>
        </p:txBody>
      </p:sp>
      <p:graphicFrame>
        <p:nvGraphicFramePr>
          <p:cNvPr id="7" name="Content Placeholder 6"/>
          <p:cNvGraphicFramePr/>
          <p:nvPr>
            <p:ph sz="half" idx="1"/>
          </p:nvPr>
        </p:nvGraphicFramePr>
        <p:xfrm>
          <a:off x="457200" y="1292225"/>
          <a:ext cx="4038600" cy="499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6889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есть</a:t>
                      </a:r>
                      <a:endParaRPr 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Советская</a:t>
                      </a:r>
                      <a:endParaRPr 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Ленина, Урицкого, Володарского, </a:t>
                      </a:r>
                      <a:endParaRPr 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Генерального конструктора Адасько</a:t>
                      </a:r>
                      <a:endParaRPr 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Маяковского</a:t>
                      </a:r>
                      <a:endParaRPr 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68516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400" b="1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Щеголева, </a:t>
                      </a:r>
                      <a:r>
                        <a:rPr lang="en-US" sz="14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Чехов представлен только Чеховским переулком.</a:t>
                      </a:r>
                      <a:endParaRPr lang="en-US" sz="1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идеологические </a:t>
                      </a:r>
                      <a:r>
                        <a:rPr lang="ru-RU" alt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г</a:t>
                      </a: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руппы (улицы Пролетарская, Рабочая,  1-я Рабочая, Рабочий проезд, Совхозная)</a:t>
                      </a:r>
                      <a:endParaRPr lang="en-US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идеологические  даты (улица 25 лет Октября, улица 40 лет Октября, Первомайская и Первомайская 2-я)</a:t>
                      </a:r>
                      <a:endParaRPr lang="en-US" sz="1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8210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1-я Дачная, 2-я Дачная, Почтовая улица, Почтовый переулок</a:t>
                      </a:r>
                      <a:endParaRPr lang="en-US" sz="14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572000" y="1487043"/>
          <a:ext cx="0" cy="0"/>
        </p:xfrm>
        <a:graphic>
          <a:graphicData uri="http://schemas.openxmlformats.org/drawingml/2006/table">
            <a:tbl>
              <a:tblPr/>
              <a:tblGrid>
                <a:gridCol w="0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есть</a:t>
                      </a:r>
                      <a:endParaRPr lang="en-US" sz="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9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Советская</a:t>
                      </a:r>
                      <a:endParaRPr lang="en-US" sz="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3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Ленина, Урицкого, Володарского, </a:t>
                      </a:r>
                      <a:endParaRPr lang="en-US" sz="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1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Генерального конструктора Адасько</a:t>
                      </a:r>
                      <a:endParaRPr lang="en-US" sz="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4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Маяковского</a:t>
                      </a:r>
                      <a:endParaRPr lang="en-US" sz="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идеологические </a:t>
                      </a:r>
                      <a:endParaRPr lang="en-US" sz="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7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идеологические </a:t>
                      </a:r>
                      <a:endParaRPr lang="en-US" sz="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3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1-я Дачная, 2-я Дачная, Почтовая улица, Почтовый переулок</a:t>
                      </a:r>
                      <a:endParaRPr lang="en-US" sz="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Content Placeholder 11"/>
          <p:cNvGraphicFramePr/>
          <p:nvPr>
            <p:ph sz="half" idx="2"/>
          </p:nvPr>
        </p:nvGraphicFramePr>
        <p:xfrm>
          <a:off x="4784725" y="1313180"/>
          <a:ext cx="3858260" cy="4956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260"/>
              </a:tblGrid>
              <a:tr h="6680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нет</a:t>
                      </a:r>
                      <a:endParaRPr lang="en-US" sz="1600" b="0">
                        <a:solidFill>
                          <a:schemeClr val="bg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ctr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Русской 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ru-RU" alt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Боборыкиных,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Суворова</a:t>
                      </a:r>
                      <a:endParaRPr lang="ru-RU" altLang="en-US" sz="14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Пушкина 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81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Лермонтова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108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Герцена, Ключевского, Серова, Врубеля,</a:t>
                      </a:r>
                      <a:r>
                        <a:rPr lang="ru-RU" alt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Левитана, Чайковского.  Чехов</a:t>
                      </a:r>
                      <a:r>
                        <a:rPr lang="ru-RU" alt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а, 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9220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Алексея Толстого, Жукова и Рокоссовского, Солженицына, Щусева 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14154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sym typeface="+mn-ea"/>
                        </a:rPr>
                        <a:t>Эренбург, Воронов, Ефремов, Солнцев, Марков,</a:t>
                      </a:r>
                      <a:endParaRPr lang="ru-RU" sz="14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Дунайская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870" cy="1144270"/>
          </a:xfrm>
        </p:spPr>
        <p:txBody>
          <a:bodyPr vert="horz" wrap="square" lIns="91440" tIns="45720" rIns="91440" bIns="45720" numCol="1" anchor="ctr">
            <a:normAutofit fontScale="90000"/>
          </a:bodyPr>
          <a:lstStyle/>
          <a:p>
            <a:pPr marL="0" indent="0">
              <a:buFontTx/>
              <a:buNone/>
            </a:pPr>
            <a:r>
              <a:rPr lang="ru-RU" sz="4400" cap="all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charset="0"/>
                <a:ea typeface="Segoe UI" panose="020B0502040204020203" charset="0"/>
                <a:cs typeface="+mj-cs"/>
              </a:rPr>
              <a:t>Городские названия </a:t>
            </a:r>
            <a:br>
              <a:rPr lang="ru-RU" sz="4400" cap="all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charset="0"/>
                <a:ea typeface="Segoe UI" panose="020B0502040204020203" charset="0"/>
                <a:cs typeface="+mj-cs"/>
              </a:rPr>
            </a:br>
            <a:r>
              <a:rPr lang="ru-RU" sz="4400" cap="all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charset="0"/>
                <a:ea typeface="Segoe UI" panose="020B0502040204020203" charset="0"/>
                <a:cs typeface="+mj-cs"/>
              </a:rPr>
              <a:t>(топонимы или  урбанонимы)</a:t>
            </a:r>
            <a:endParaRPr lang="ko-KR" altLang="en-US">
              <a:ln w="9525" cap="flat" cmpd="sng">
                <a:solidFill>
                  <a:schemeClr val="bg1">
                    <a:alpha val="100000"/>
                  </a:schemeClr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3" name="Замещающее содержимое 2"/>
          <p:cNvSpPr txBox="1">
            <a:spLocks noGrp="1"/>
          </p:cNvSpPr>
          <p:nvPr>
            <p:ph idx="1"/>
          </p:nvPr>
        </p:nvSpPr>
        <p:spPr>
          <a:xfrm>
            <a:off x="457200" y="1136015"/>
            <a:ext cx="8230870" cy="49917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90000"/>
          </a:bodyPr>
          <a:lstStyle/>
          <a:p>
            <a:pPr marL="0" indent="0" algn="just">
              <a:buFontTx/>
              <a:buNone/>
            </a:pPr>
            <a:r>
              <a:rPr lang="ru-RU" sz="36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ko-KR" altLang="en-US" sz="360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FontTx/>
              <a:buNone/>
            </a:pPr>
            <a:r>
              <a:rPr lang="ru-RU" sz="240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570">
                <a:solidFill>
                  <a:schemeClr val="accent2">
                    <a:lumMod val="50000"/>
                  </a:schemeClr>
                </a:solidFill>
              </a:rPr>
              <a:t>ля детей с  постижения  своих улиц начинается познание Родины</a:t>
            </a:r>
            <a:endParaRPr lang="ko-KR" altLang="en-US" sz="257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FontTx/>
              <a:buNone/>
            </a:pPr>
            <a:r>
              <a:rPr lang="ru-RU" sz="2570">
                <a:solidFill>
                  <a:schemeClr val="accent5">
                    <a:lumMod val="50000"/>
                  </a:schemeClr>
                </a:solidFill>
              </a:rPr>
              <a:t>Для туристов названия улиц - это символ, наследие и навигатор города.</a:t>
            </a:r>
            <a:endParaRPr lang="ko-KR" altLang="en-US" sz="257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ru-RU" sz="4000">
                <a:solidFill>
                  <a:schemeClr val="tx2"/>
                </a:solidFill>
                <a:latin typeface="Calibri" panose="020F0502020204030204" charset="0"/>
                <a:ea typeface="Segoe UI" panose="020B0502040204020203" charset="0"/>
                <a:cs typeface="+mn-cs"/>
              </a:rPr>
              <a:t> Насколько городские названия, или урбанонимы отражают и сохраняют   идентичность российских  городов.</a:t>
            </a:r>
            <a:endParaRPr lang="ru-RU" sz="4000">
              <a:solidFill>
                <a:schemeClr val="tx2"/>
              </a:solidFill>
              <a:latin typeface="Calibri" panose="020F0502020204030204" charset="0"/>
              <a:ea typeface="Segoe UI" panose="020B0502040204020203" charset="0"/>
              <a:cs typeface="+mn-cs"/>
            </a:endParaRPr>
          </a:p>
          <a:p>
            <a:pPr marL="0" indent="0" algn="just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ru-RU" sz="4000">
                <a:solidFill>
                  <a:schemeClr val="tx2"/>
                </a:solidFill>
                <a:latin typeface="Calibri" panose="020F0502020204030204" charset="0"/>
                <a:ea typeface="Segoe UI" panose="020B0502040204020203" charset="0"/>
                <a:cs typeface="+mn-cs"/>
              </a:rPr>
              <a:t> </a:t>
            </a:r>
            <a:endParaRPr lang="ko-KR" altLang="en-US" sz="3600">
              <a:ln w="6350" cap="flat" cmpd="sng">
                <a:solidFill>
                  <a:schemeClr val="accent2">
                    <a:alpha val="10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716280" y="614680"/>
            <a:ext cx="7743190" cy="588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252095" algn="ctr" defTabSz="450215" rtl="0" eaLnBrk="1" latinLnBrk="0" hangingPunct="0"/>
            <a:r>
              <a:rPr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</a:rPr>
              <a:t>Выводы </a:t>
            </a:r>
            <a:endParaRPr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imes New Roman" panose="02020603050405020304" charset="0"/>
            </a:endParaRPr>
          </a:p>
          <a:p>
            <a:pPr marL="0" indent="252095" algn="just" defTabSz="450215" rtl="0" eaLnBrk="1" latinLnBrk="0" hangingPunct="0"/>
            <a:r>
              <a:rPr sz="2000">
                <a:solidFill>
                  <a:srgbClr val="80007F"/>
                </a:solidFill>
                <a:latin typeface="Times New Roman" panose="02020603050405020304" charset="0"/>
                <a:ea typeface="Times New Roman" panose="02020603050405020304" charset="0"/>
              </a:rPr>
              <a:t> Около половины российских одноименных урбанонимов, превышающих 200 повторов, составляют связанные с советско-революционной символикой.</a:t>
            </a:r>
            <a:r>
              <a:rPr lang="ru-RU" sz="2000">
                <a:solidFill>
                  <a:srgbClr val="80007F"/>
                </a:solidFill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sz="2000">
                <a:solidFill>
                  <a:srgbClr val="80007F"/>
                </a:solidFill>
                <a:latin typeface="Times New Roman" panose="02020603050405020304" charset="0"/>
                <a:ea typeface="Times New Roman" panose="02020603050405020304" charset="0"/>
              </a:rPr>
              <a:t> Единый его шаблон лишает российские города тех конкурентных преимуществ, которые связываются с  уникальностью, единственностью, экзотичностью, своеобразностью. </a:t>
            </a:r>
            <a:r>
              <a:rPr lang="ru-RU" sz="2000">
                <a:solidFill>
                  <a:srgbClr val="80007F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А дети вырастают, так и не узнав самой вдохновенной и сокровенной географии и истории родных им мест.      </a:t>
            </a:r>
            <a:endParaRPr lang="ru-RU" sz="2000">
              <a:solidFill>
                <a:srgbClr val="80007F"/>
              </a:solidFill>
              <a:latin typeface="Times New Roman" panose="02020603050405020304" charset="0"/>
              <a:ea typeface="Times New Roman" panose="02020603050405020304" charset="0"/>
              <a:sym typeface="+mn-ea"/>
            </a:endParaRPr>
          </a:p>
          <a:p>
            <a:pPr marL="0" indent="252095" algn="just" defTabSz="450215" rtl="0" eaLnBrk="1" latinLnBrk="0" hangingPunct="0"/>
            <a:r>
              <a:rPr lang="ru-RU" sz="2000">
                <a:solidFill>
                  <a:srgbClr val="80007F"/>
                </a:solidFill>
                <a:latin typeface="Times New Roman" panose="02020603050405020304" charset="0"/>
                <a:ea typeface="Times New Roman" panose="02020603050405020304" charset="0"/>
                <a:sym typeface="+mn-ea"/>
              </a:rPr>
              <a:t>Между тем, в каждом населенном пункте есть немало особенного, индивидуального, уникального, есть чем восхищаться.</a:t>
            </a:r>
            <a:r>
              <a:rPr sz="2000">
                <a:solidFill>
                  <a:srgbClr val="80007F"/>
                </a:solidFill>
                <a:latin typeface="Times New Roman" panose="02020603050405020304" charset="0"/>
                <a:ea typeface="Times New Roman" panose="02020603050405020304" charset="0"/>
              </a:rPr>
              <a:t>Обратить на них внимание, запечатлеть в названиях улиц и площадей, важно как для сбережения городского наследия, так и для судьбы страны. </a:t>
            </a:r>
            <a:endParaRPr sz="2000">
              <a:solidFill>
                <a:srgbClr val="80007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marL="0" indent="252095" algn="just" defTabSz="450215" rtl="0" eaLnBrk="1" latinLnBrk="0" hangingPunct="0"/>
            <a:r>
              <a:rPr sz="2000">
                <a:solidFill>
                  <a:srgbClr val="80007F"/>
                </a:solidFill>
                <a:latin typeface="Times New Roman" panose="02020603050405020304" charset="0"/>
                <a:ea typeface="Times New Roman" panose="02020603050405020304" charset="0"/>
              </a:rPr>
              <a:t>СССР мог позволить себе и 70-летнюю, или более короткую историю.  Но российская идентичность требует иного прошлого. Страна вновь обрела 1000–летнюю историю  (до того отсчёт велся  с 1917 г.) и даже продлила ее до Аркаима и Гипербореи. Теперь ей надлежит нести бремя древней преемственности и отражать его в названиях своих улиц, площадей и парков.  </a:t>
            </a:r>
            <a:endParaRPr lang="ko-KR" altLang="en-US" sz="2000" b="0">
              <a:solidFill>
                <a:schemeClr val="accent2"/>
              </a:solidFill>
              <a:latin typeface="Times New Roman" panose="02020603050405020304" charset="0"/>
              <a:cs typeface="sans-serif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vert="horz" wrap="square" lIns="91440" tIns="45720" rIns="91440" bIns="45720" numCol="1" anchor="ctr">
            <a:normAutofit/>
          </a:bodyPr>
          <a:lstStyle/>
          <a:p>
            <a:pPr marL="304800" indent="0" algn="ctr" defTabSz="450215" rtl="0" eaLnBrk="1" latinLnBrk="0" hangingPunct="0">
              <a:buFontTx/>
              <a:buNone/>
              <a:tabLst>
                <a:tab pos="0" algn="l"/>
              </a:tabLst>
            </a:pPr>
            <a:r>
              <a:rPr sz="3200" b="1">
                <a:solidFill>
                  <a:srgbClr val="80007F"/>
                </a:solidFill>
                <a:latin typeface="Times New Roman" panose="02020603050405020304" charset="0"/>
                <a:ea typeface="Times New Roman" panose="02020603050405020304" charset="0"/>
              </a:rPr>
              <a:t>Материалы и методы исследования</a:t>
            </a:r>
            <a:endParaRPr lang="ko-KR" altLang="en-US" sz="3200" b="1">
              <a:solidFill>
                <a:srgbClr val="80007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0" y="1557020"/>
            <a:ext cx="8497570" cy="4861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fontAlgn="base">
              <a:buFontTx/>
              <a:buNone/>
            </a:pPr>
            <a:r>
              <a:rPr lang="ru-RU" b="1" cap="all"/>
              <a:t> </a:t>
            </a:r>
            <a:endParaRPr lang="ko-KR" altLang="en-US" b="1" cap="all"/>
          </a:p>
          <a:p>
            <a:pPr marL="0" indent="0" fontAlgn="base">
              <a:buFontTx/>
              <a:buNone/>
            </a:pPr>
            <a:r>
              <a:rPr lang="ru-RU">
                <a:gradFill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0"/>
                </a:gradFill>
              </a:rPr>
              <a:t> </a:t>
            </a:r>
            <a:r>
              <a:rPr lang="ru-RU" sz="3600">
                <a:gradFill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0"/>
                </a:gradFill>
              </a:rPr>
              <a:t>Одноименные улицы [2024]. Электронный ресурс: </a:t>
            </a:r>
            <a:r>
              <a:rPr lang="en-US" sz="3600">
                <a:gradFill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0"/>
                </a:gradFill>
              </a:rPr>
              <a:t>Geodezen </a:t>
            </a:r>
            <a:r>
              <a:rPr lang="ru-RU" sz="3600">
                <a:gradFill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0"/>
                </a:gradFill>
              </a:rPr>
              <a:t>https://geodzen.com/streets/same?ysclid=lonb9qqlho149277714 (дата обращения 22.09.2024).</a:t>
            </a:r>
            <a:br>
              <a:rPr lang="ru-RU" sz="3600">
                <a:gradFill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0"/>
                </a:gradFill>
              </a:rPr>
            </a:br>
            <a:r>
              <a:rPr lang="ru-RU" sz="2800">
                <a:gradFill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0"/>
                </a:gradFill>
                <a:latin typeface="Times New Roman" panose="02020603050405020304" charset="0"/>
                <a:ea typeface="Times New Roman" panose="02020603050405020304" charset="0"/>
              </a:rPr>
              <a:t>В анализ  включались только названия, превышающие по числу повторов 200 раз. Таких насчиталось 78.  Их общее число составило 25947. </a:t>
            </a:r>
            <a:endParaRPr lang="ko-KR" altLang="en-US" sz="2800">
              <a:gradFill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0"/>
              </a:gradFill>
              <a:latin typeface="Times New Roman" panose="02020603050405020304" charset="0"/>
              <a:ea typeface="Times New Roman" panose="02020603050405020304" charset="0"/>
            </a:endParaRPr>
          </a:p>
          <a:p>
            <a:pPr marL="0" indent="0" fontAlgn="base">
              <a:buFontTx/>
              <a:buNone/>
            </a:pPr>
            <a:endParaRPr lang="ko-KR" altLang="en-US" sz="2800">
              <a:gradFill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0"/>
              </a:gra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"/>
            <a:ext cx="8229600" cy="81534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ru-RU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Таблица 1. Кластеры одноимённых урбанонимов России</a:t>
            </a:r>
            <a:endParaRPr lang="ru-RU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Замещающее содержимое 4"/>
          <p:cNvGraphicFramePr>
            <a:graphicFrameLocks noGrp="1"/>
          </p:cNvGraphicFramePr>
          <p:nvPr/>
        </p:nvGraphicFramePr>
        <p:xfrm>
          <a:off x="257175" y="612140"/>
          <a:ext cx="8768715" cy="620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"/>
                <a:gridCol w="6075680"/>
                <a:gridCol w="1146175"/>
                <a:gridCol w="1176655"/>
              </a:tblGrid>
              <a:tr h="830580"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№</a:t>
                      </a:r>
                      <a:endParaRPr lang="ko-KR" altLang="en-US" sz="1600" b="0" kern="1200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наименование</a:t>
                      </a:r>
                      <a:r>
                        <a:rPr lang="ru-RU" altLang="en-US" sz="20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кластера</a:t>
                      </a:r>
                      <a:r>
                        <a:rPr lang="ru-RU" altLang="en-US" sz="20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и его наполненность в  </a:t>
                      </a:r>
                      <a:r>
                        <a:rPr lang="ru-RU" altLang="en-US" sz="20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убывающем </a:t>
                      </a:r>
                      <a:r>
                        <a:rPr lang="ru-RU" altLang="en-US" sz="20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</a:t>
                      </a:r>
                      <a:r>
                        <a:rPr lang="ru-RU" altLang="en-US" sz="20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о урбанонимам  </a:t>
                      </a:r>
                      <a:r>
                        <a:rPr lang="ru-RU" altLang="en-US" sz="20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порядке </a:t>
                      </a:r>
                      <a:endParaRPr lang="ko-KR" altLang="en-US" sz="2000" b="0" kern="1200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число</a:t>
                      </a:r>
                      <a:endParaRPr lang="ko-KR" altLang="en-US" sz="1800" b="0" kern="1200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lvl="1" indent="0">
                        <a:buFontTx/>
                        <a:buNone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на</a:t>
                      </a:r>
                      <a:r>
                        <a:rPr lang="ru-RU" altLang="en-US" sz="18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званий</a:t>
                      </a:r>
                      <a:endParaRPr lang="ko-KR" altLang="en-US" sz="1800" b="0" kern="1200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общее</a:t>
                      </a:r>
                      <a:endParaRPr lang="ko-KR" altLang="en-US" sz="1800" b="0" kern="1200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lvl="1" indent="0">
                        <a:buFontTx/>
                        <a:buNone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число</a:t>
                      </a:r>
                      <a:endParaRPr lang="ko-KR" altLang="en-US" sz="1800" b="0" kern="1200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0" lvl="1" indent="0">
                        <a:buFontTx/>
                        <a:buNone/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повторов</a:t>
                      </a:r>
                      <a:endParaRPr lang="ko-KR" altLang="en-US" sz="1800" b="0" kern="1200">
                        <a:solidFill>
                          <a:schemeClr val="bg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</a:tr>
              <a:tr h="760095"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советской символики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(Советская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Комсомольская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Пионерская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Первомайская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Пролетарская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Красноармейская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Октября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Интернациональная (ый)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3-го Интернационала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Юбилейная)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3965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</a:tr>
              <a:tr h="737870"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революционных деятелей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(Ленина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Кирова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Калинина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Маркса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Дзержинского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Фрунзе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Свердлова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Крупской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Куйбышева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Энгельса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Урицкого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Володарского)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4164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</a:tr>
              <a:tr h="737870"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празднично-индустриальн</a:t>
                      </a:r>
                      <a:r>
                        <a:rPr lang="ru-RU" alt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ы</a:t>
                      </a:r>
                      <a:r>
                        <a:rPr 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й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(Мира, Победы, Заводская, Молодёжная, Железнодорожная, Новая, Строителей, Рабочая, 8 Марта, Спортивная, Свободы, Дружбы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Колхозная)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4442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</a:tr>
              <a:tr h="522605"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героев</a:t>
                      </a:r>
                      <a:r>
                        <a:rPr lang="ru-RU" alt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 Гагарина, Чапаева, Чкалова,Матросова, Суворова, Разина, Щорса,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Кутузова)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2363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</a:tr>
              <a:tr h="953135"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деятелей</a:t>
                      </a:r>
                      <a:r>
                        <a:rPr lang="ru-RU" alt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науки, культуры, искусства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(Горького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Пушкина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Маяковского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Лермонтова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Чехова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Некрасова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Гоголя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Островского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Мичурина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Толстого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Ломоносова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Чернышевского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Шевченко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Тургенева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Герцена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Чайковского)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5177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</a:tr>
              <a:tr h="953135"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природно-навигационный</a:t>
                      </a:r>
                      <a:r>
                        <a:rPr lang="ru-RU" alt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(Садовая,</a:t>
                      </a:r>
                      <a:r>
                        <a:rPr lang="ru-RU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Лесная, Набережная, Полевая, Северная,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Школьная, </a:t>
                      </a: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Зелёная, Луговая, Южная, Парковая,Московская, Заречная, Вокзальная, Восточная, Дачная, Западная, Нагорная, Береговая, Ленинградская)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18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55</a:t>
                      </a: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36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</a:tr>
              <a:tr h="713105">
                <a:tc gridSpan="2"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ru-RU" altLang="en-US" sz="2000" b="0" kern="12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Всего</a:t>
                      </a:r>
                      <a:endParaRPr lang="ko-KR" altLang="en-US" sz="2000" b="0" kern="120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ru-RU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78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  <a:tc>
                  <a:txBody>
                    <a:bodyPr/>
                    <a:lstStyle/>
                    <a:p>
                      <a:pPr marL="0" lvl="1" indent="0" algn="ctr">
                        <a:buFontTx/>
                        <a:buNone/>
                      </a:pPr>
                      <a:r>
                        <a:rPr lang="en-US" altLang="en-US" sz="1400" b="0" kern="120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25947</a:t>
                      </a:r>
                      <a:endParaRPr lang="ko-KR" altLang="en-US" sz="1400" b="0" kern="120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t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Русский мир</a:t>
            </a:r>
            <a:endParaRPr lang="ru-RU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220345" y="1142365"/>
            <a:ext cx="9013190" cy="57162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0" indent="0" algn="just">
              <a:buNone/>
            </a:pPr>
            <a:r>
              <a:rPr lang="ru-RU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Улица с именем Советская(ий) имеет 718 повторов.   Еще есть 29 улиц в честь годовшины «-летия СССР» </a:t>
            </a:r>
            <a:endParaRPr lang="ru-RU" alt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Всего</a:t>
            </a:r>
            <a:r>
              <a:rPr lang="ru-RU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747 урбанонимов . </a:t>
            </a:r>
            <a:endParaRPr lang="ru-RU" alt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endParaRPr lang="ru-RU" altLang="en-US" sz="360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altLang="en-US" sz="36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Н</a:t>
            </a:r>
            <a:r>
              <a:rPr 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азвание Российская повторяется 103 раза </a:t>
            </a:r>
            <a:endParaRPr 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Название Русская носят </a:t>
            </a:r>
            <a:r>
              <a:rPr lang="ru-RU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27</a:t>
            </a:r>
            <a:r>
              <a:rPr 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улиц</a:t>
            </a:r>
            <a:endParaRPr 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endParaRPr lang="en-US" altLang="en-US" sz="3600" b="0"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129665"/>
            <a:ext cx="8229600" cy="5551170"/>
          </a:xfrm>
        </p:spPr>
        <p:txBody>
          <a:bodyPr>
            <a:noAutofit/>
          </a:bodyPr>
          <a:p>
            <a:pPr marL="0" indent="0" algn="just">
              <a:buNone/>
            </a:pPr>
            <a:r>
              <a:rPr lang="ru-RU" altLang="en-US" sz="2400">
                <a:solidFill>
                  <a:schemeClr val="accent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 В Москве есть Грузинская площадь, улицы Большая Грузинская и Малая Грузинская и еще Грузинский переулок. Всего урбаноним Грузинская(ий) звучит в 37 городах. На деле чуть больше, поскольку Москву считаем один раз, как и Ачинск и Новосибирск, где есть 1-ая и 2-ая Грузинская улицы, а в Новосибирске, помимо них, еще 1-ый Грузинский переулок.</a:t>
            </a:r>
            <a:endParaRPr lang="ru-RU" altLang="en-US" sz="2400">
              <a:solidFill>
                <a:schemeClr val="accent1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 algn="just">
              <a:buNone/>
            </a:pPr>
            <a:r>
              <a:rPr lang="ru-RU" altLang="en-US" sz="2400">
                <a:solidFill>
                  <a:schemeClr val="accent1"/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  <a:sym typeface="+mn-ea"/>
              </a:rPr>
              <a:t>Урбаноним Украинская(ий) встречается в 79 городах России.     Литовская(ий) улица, бульвар или проезд есть в 24 городах, ненамного меньше, чем улица Русская.  Латвийская есть в  в 11 городах,  Эстонскую улицу можно встретить в 13 российских городах.</a:t>
            </a:r>
            <a:endParaRPr lang="en-US" altLang="en-US" sz="2400" b="0">
              <a:solidFill>
                <a:schemeClr val="accent1"/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ru-RU" altLang="en-US" sz="355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Вообще нет в названиях улиц этнонимов</a:t>
            </a:r>
            <a:endParaRPr lang="ru-RU" altLang="en-US" sz="3555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07315" y="2132965"/>
            <a:ext cx="8390255" cy="40608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endParaRPr lang="en-US" sz="2800" b="0">
              <a:solidFill>
                <a:srgbClr val="000000"/>
              </a:solidFill>
              <a:latin typeface="Times New Roman" panose="02020603050405020304" charset="0"/>
            </a:endParaRPr>
          </a:p>
          <a:p>
            <a:pPr indent="0"/>
            <a:endParaRPr lang="en-US" altLang="en-US" b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3" name="Таблица 2"/>
          <p:cNvGraphicFramePr/>
          <p:nvPr/>
        </p:nvGraphicFramePr>
        <p:xfrm>
          <a:off x="534670" y="1624330"/>
          <a:ext cx="8006080" cy="451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040"/>
                <a:gridCol w="4003040"/>
              </a:tblGrid>
              <a:tr h="7810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/>
                        <a:t>Бурятский(ая), </a:t>
                      </a:r>
                      <a:endParaRPr lang="ru-RU" altLang="en-US" b="1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ym typeface="+mn-ea"/>
                        </a:rPr>
                        <a:t>Мордовский(ая), </a:t>
                      </a:r>
                      <a:endParaRPr lang="ru-RU" altLang="en-US" sz="1800" b="1"/>
                    </a:p>
                    <a:p>
                      <a:pPr>
                        <a:buNone/>
                      </a:pPr>
                      <a:endParaRPr lang="ru-RU" altLang="en-US" b="1"/>
                    </a:p>
                  </a:txBody>
                  <a:tcPr/>
                </a:tc>
              </a:tr>
              <a:tr h="7810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Балкарский(ая)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Ненецкий(ая)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46482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Долганский(ая)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 Немецкий(ая)  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78168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Еврейский(ая)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Хакасский(ая) 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545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Ингушский(ая)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Чеченский(ая) 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 Коми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None/>
                      </a:pP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Чувашский(ая) 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46482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Марийский(ая) 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sym typeface="+mn-ea"/>
                        </a:rPr>
                        <a:t>Эвенкийский(ая)</a:t>
                      </a:r>
                      <a:endParaRPr lang="ru-RU" altLang="en-US" sz="1800" b="1">
                        <a:solidFill>
                          <a:schemeClr val="accent2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325755" y="419735"/>
            <a:ext cx="7764780" cy="61258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just"/>
            <a:r>
              <a:rPr lang="ru-RU" altLang="en-US" sz="3200" b="0">
                <a:solidFill>
                  <a:srgbClr val="C00000"/>
                </a:solidFill>
                <a:latin typeface="Times New Roman" panose="02020603050405020304" charset="0"/>
              </a:rPr>
              <a:t>Самый распространенный урбаноним Октябрьский  (902 повтора).  </a:t>
            </a:r>
            <a:endParaRPr lang="ru-RU" altLang="en-US" sz="3200" b="0">
              <a:solidFill>
                <a:srgbClr val="C00000"/>
              </a:solidFill>
              <a:latin typeface="Times New Roman" panose="02020603050405020304" charset="0"/>
            </a:endParaRPr>
          </a:p>
          <a:p>
            <a:pPr indent="0" algn="just"/>
            <a:r>
              <a:rPr lang="en-US" sz="3200" b="0">
                <a:solidFill>
                  <a:srgbClr val="C00000"/>
                </a:solidFill>
                <a:latin typeface="Times New Roman" panose="02020603050405020304" charset="0"/>
              </a:rPr>
              <a:t>Комсомольская(ий)  682 раза.</a:t>
            </a:r>
            <a:br>
              <a:rPr lang="en-US" sz="3200" b="0">
                <a:solidFill>
                  <a:srgbClr val="C00000"/>
                </a:solidFill>
                <a:latin typeface="Times New Roman" panose="02020603050405020304" charset="0"/>
              </a:rPr>
            </a:br>
            <a:r>
              <a:rPr lang="ru-RU" altLang="en-US" sz="3200" b="0">
                <a:solidFill>
                  <a:srgbClr val="C00000"/>
                </a:solidFill>
                <a:latin typeface="Times New Roman" panose="02020603050405020304" charset="0"/>
              </a:rPr>
              <a:t>Е</a:t>
            </a:r>
            <a:r>
              <a:rPr lang="en-US" sz="3200" b="0">
                <a:solidFill>
                  <a:srgbClr val="C00000"/>
                </a:solidFill>
                <a:latin typeface="Times New Roman" panose="02020603050405020304" charset="0"/>
              </a:rPr>
              <a:t>ще 80 урбанонимов наименованы в честь годовщины «</a:t>
            </a:r>
            <a:r>
              <a:rPr lang="en-US" sz="3200" b="0">
                <a:solidFill>
                  <a:srgbClr val="C0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–</a:t>
            </a:r>
            <a:r>
              <a:rPr lang="en-US" sz="3200" b="0">
                <a:solidFill>
                  <a:srgbClr val="C00000"/>
                </a:solidFill>
                <a:latin typeface="Times New Roman" panose="02020603050405020304" charset="0"/>
              </a:rPr>
              <a:t>лет ВЛКСМ» </a:t>
            </a:r>
            <a:endParaRPr lang="en-US" sz="3200" b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</a:endParaRPr>
          </a:p>
          <a:p>
            <a:pPr indent="0" algn="just"/>
            <a:r>
              <a:rPr lang="en-US" sz="3200" b="0">
                <a:solidFill>
                  <a:srgbClr val="C00000"/>
                </a:solidFill>
                <a:latin typeface="Times New Roman" panose="02020603050405020304" charset="0"/>
              </a:rPr>
              <a:t>Интернациональная(ый) и 3-го Интернационала повторяются  в 249 городах страны</a:t>
            </a:r>
            <a:endParaRPr lang="en-US" sz="3200" b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</a:endParaRPr>
          </a:p>
          <a:p>
            <a:pPr indent="0" algn="just"/>
            <a:r>
              <a:rPr lang="en-US"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 С урбанонимом Колхозная(ый) связано 317 повторов, </a:t>
            </a:r>
            <a:endParaRPr lang="en-US" sz="3200" b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</a:endParaRPr>
          </a:p>
          <a:p>
            <a:pPr indent="0" algn="just"/>
            <a:r>
              <a:rPr lang="en-US" sz="3200" b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 улица Крестьянская есть лишь в  127 населенных пунктах </a:t>
            </a:r>
            <a:endParaRPr lang="en-US" altLang="en-US" sz="3200" b="0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"/>
            <a:ext cx="8229600" cy="73850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ru-RU" altLang="en-US" sz="222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Таблица 2. Кластер советской символики</a:t>
            </a:r>
            <a:endParaRPr lang="ru-RU" altLang="en-US" sz="222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179070" y="643255"/>
          <a:ext cx="5568315" cy="648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/>
                <a:gridCol w="2494915"/>
              </a:tblGrid>
              <a:tr h="1657350">
                <a:tc>
                  <a:txBody>
                    <a:bodyPr/>
                    <a:p>
                      <a:pPr algn="just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</a:rPr>
                        <a:t>Название улицы, проспекта, переулка, площади, аллеи, набережной, тупика. </a:t>
                      </a:r>
                      <a:endParaRPr lang="ru-RU" sz="1200" dirty="0">
                        <a:effectLst/>
                        <a:latin typeface="Times New Roman" panose="02020603050405020304"/>
                        <a:cs typeface="Liberation Serif" panose="02020603050405020304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r>
                        <a:rPr lang="ru-RU" sz="1200" dirty="0">
                          <a:effectLst/>
                        </a:rPr>
                        <a:t>Число одноимённых названий </a:t>
                      </a:r>
                      <a:endParaRPr lang="ru-RU" sz="1200" dirty="0" smtClean="0">
                        <a:effectLst/>
                      </a:endParaRPr>
                    </a:p>
                    <a:p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городах РФ в границах 2024 года  </a:t>
                      </a:r>
                      <a:endParaRPr lang="ru-RU" sz="1200" dirty="0">
                        <a:effectLst/>
                      </a:endParaRPr>
                    </a:p>
                  </a:txBody>
                  <a:tcPr anchor="ctr"/>
                </a:tc>
              </a:tr>
              <a:tr h="52006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Октябрьский(ая)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902 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 fontAlgn="base">
                        <a:lnSpc>
                          <a:spcPct val="114000"/>
                        </a:lnSpc>
                        <a:buNone/>
                      </a:pP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52006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Советская (ий)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718 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37528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Комсомольская (ий)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682 </a:t>
                      </a:r>
                      <a:endParaRPr lang="ru-RU" sz="12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t" anchorCtr="0"/>
                </a:tc>
              </a:tr>
              <a:tr h="36893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Пионерская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414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36893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Первомайская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412</a:t>
                      </a:r>
                      <a:endParaRPr lang="ru-RU" sz="12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36893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Пролетарская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377</a:t>
                      </a:r>
                      <a:endParaRPr lang="ru-RU" sz="12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36893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Красноармейская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375</a:t>
                      </a:r>
                      <a:endParaRPr lang="ru-RU" sz="12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52895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  <a:buNone/>
                      </a:pPr>
                      <a:r>
                        <a:rPr lang="ru-RU" altLang="en-US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Интернациональная (ый)</a:t>
                      </a:r>
                      <a:endParaRPr lang="ru-RU" altLang="en-US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l" fontAlgn="base">
                        <a:lnSpc>
                          <a:spcPct val="114000"/>
                        </a:lnSpc>
                        <a:buNone/>
                      </a:pPr>
                      <a:r>
                        <a:rPr lang="ru-RU" altLang="en-US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3-го Интернационала</a:t>
                      </a:r>
                      <a:endParaRPr lang="ru-RU" altLang="en-US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249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4444" marR="4444" marT="0" marB="0" vert="horz" anchor="ctr" anchorCtr="0"/>
                </a:tc>
              </a:tr>
              <a:tr h="36893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Юбилейная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239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368935">
                <a:tc>
                  <a:txBody>
                    <a:bodyPr/>
                    <a:p>
                      <a:pPr algn="l" fontAlgn="base">
                        <a:lnSpc>
                          <a:spcPct val="114000"/>
                        </a:lnSpc>
                        <a:buNone/>
                      </a:pPr>
                      <a:r>
                        <a:rPr lang="ru-RU" altLang="en-US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Коммунистическая (ий)</a:t>
                      </a:r>
                      <a:endParaRPr lang="ru-RU" altLang="en-US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  <a:buNone/>
                      </a:pPr>
                      <a:r>
                        <a:rPr lang="ru-RU" altLang="en-US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215</a:t>
                      </a:r>
                      <a:endParaRPr lang="ru-RU" altLang="en-US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  <a:tr h="199390">
                <a:tc>
                  <a:txBody>
                    <a:bodyPr/>
                    <a:p>
                      <a:pPr algn="just" fontAlgn="base">
                        <a:lnSpc>
                          <a:spcPct val="114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 fontAlgn="base">
                        <a:lnSpc>
                          <a:spcPct val="114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4954</a:t>
                      </a:r>
                      <a:endParaRPr lang="ru-RU" sz="120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8633</Words>
  <Application>WPS Presentation</Application>
  <PresentationFormat/>
  <Paragraphs>539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53" baseType="lpstr">
      <vt:lpstr>Arial</vt:lpstr>
      <vt:lpstr>SimSun</vt:lpstr>
      <vt:lpstr>Wingdings</vt:lpstr>
      <vt:lpstr>Times New Roman</vt:lpstr>
      <vt:lpstr>Calibri</vt:lpstr>
      <vt:lpstr>Segoe UI</vt:lpstr>
      <vt:lpstr>Times New Roman</vt:lpstr>
      <vt:lpstr>Liberation Serif</vt:lpstr>
      <vt:lpstr>XO Thames</vt:lpstr>
      <vt:lpstr>sans-serif</vt:lpstr>
      <vt:lpstr>Segoe Print</vt:lpstr>
      <vt:lpstr>Microsoft YaHei</vt:lpstr>
      <vt:lpstr>Arial Unicode MS</vt:lpstr>
      <vt:lpstr>Malgun Gothic</vt:lpstr>
      <vt:lpstr>Agency FB</vt:lpstr>
      <vt:lpstr>Bahnschrift Light SemiCondensed</vt:lpstr>
      <vt:lpstr>Eras Medium ITC</vt:lpstr>
      <vt:lpstr>Franklin Gothic Book</vt:lpstr>
      <vt:lpstr>Franklin Gothic Demi</vt:lpstr>
      <vt:lpstr>Georgia</vt:lpstr>
      <vt:lpstr>Segoe UI Variable Display</vt:lpstr>
      <vt:lpstr>Segoe UI Variable Display Semil</vt:lpstr>
      <vt:lpstr>Segoe UI Variable Small Light</vt:lpstr>
      <vt:lpstr>Segoe UI Variable Small Semilig</vt:lpstr>
      <vt:lpstr>Segoe UI Variable Text Semiligh</vt:lpstr>
      <vt:lpstr>Sitka Heading Semibold</vt:lpstr>
      <vt:lpstr>Sitka Small Semibold</vt:lpstr>
      <vt:lpstr>Sitka Text</vt:lpstr>
      <vt:lpstr>Sitka Text Semibold</vt:lpstr>
      <vt:lpstr>Snap ITC</vt:lpstr>
      <vt:lpstr>Trebuchet MS</vt:lpstr>
      <vt:lpstr>Tempus Sans ITC</vt:lpstr>
      <vt:lpstr>Тема Office</vt:lpstr>
      <vt:lpstr>       Российские урбанонимы  в зеркале национальной  идентичности  </vt:lpstr>
      <vt:lpstr>Городские названия  (топонимы или  урбанонимы)</vt:lpstr>
      <vt:lpstr>Материалы и методы исследования</vt:lpstr>
      <vt:lpstr>Таблица 1. Кластеры одноимённых урбанонимов России</vt:lpstr>
      <vt:lpstr>Русский мир</vt:lpstr>
      <vt:lpstr>PowerPoint 演示文稿</vt:lpstr>
      <vt:lpstr>Вообще нет в названиях улиц этнонимов</vt:lpstr>
      <vt:lpstr>PowerPoint 演示文稿</vt:lpstr>
      <vt:lpstr>Таблица 2. Кластер советской символики</vt:lpstr>
      <vt:lpstr>Таблица 3. Кластер революционных деятелей </vt:lpstr>
      <vt:lpstr>Урицкий </vt:lpstr>
      <vt:lpstr>Сталин</vt:lpstr>
      <vt:lpstr>Таблица 6. Число одноимённых названий в кластере писателей, деятелей искусства и науки</vt:lpstr>
      <vt:lpstr>PowerPoint 演示文稿</vt:lpstr>
      <vt:lpstr>PowerPoint 演示文稿</vt:lpstr>
      <vt:lpstr>Северное Сочи елового Подмосковья  с топографической иконой Иерусалима  и древним названием Дуная  </vt:lpstr>
      <vt:lpstr>Улицы Истры  </vt:lpstr>
      <vt:lpstr>Троицкий храм 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  <Pages>16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«Велико незнание России посреди России»</dc:title>
  <dc:creator>Голубчиков</dc:creator>
  <cp:lastModifiedBy>golub</cp:lastModifiedBy>
  <cp:revision>56</cp:revision>
  <dcterms:created xsi:type="dcterms:W3CDTF">2024-06-05T09:42:00Z</dcterms:created>
  <dcterms:modified xsi:type="dcterms:W3CDTF">2024-09-30T00:13:36Z</dcterms:modified>
  <cp:version>10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3F22F2521EBE40B19ED122EB2AA9131E_13</vt:lpwstr>
  </property>
  <property fmtid="{D5CDD505-2E9C-101B-9397-08002B2CF9AE}" pid="3" name="KSOProductBuildVer">
    <vt:lpwstr>1033-12.2.0.13472</vt:lpwstr>
  </property>
</Properties>
</file>