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6" r:id="rId6"/>
    <p:sldId id="267" r:id="rId7"/>
    <p:sldId id="264" r:id="rId8"/>
    <p:sldId id="268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AF7"/>
    <a:srgbClr val="C2F6FA"/>
    <a:srgbClr val="3366CC"/>
    <a:srgbClr val="292929"/>
    <a:srgbClr val="6666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49" autoAdjust="0"/>
    <p:restoredTop sz="94706" autoAdjust="0"/>
  </p:normalViewPr>
  <p:slideViewPr>
    <p:cSldViewPr snapToGrid="0">
      <p:cViewPr>
        <p:scale>
          <a:sx n="50" d="100"/>
          <a:sy n="50" d="100"/>
        </p:scale>
        <p:origin x="-1272" y="-12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A5D1BA-975B-4FF4-8EF0-2DE14013B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024E454-8215-4D95-AB4D-D2B535E1A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790DB6-0FC6-49B1-9B25-B7BC22FE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F060-8081-4CDB-BE40-40C9626DDBA4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622EB5-FB0A-4A10-8A20-78508DAC7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EF0A43-58AD-4CFC-94DB-41C79BD5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F85-9D23-41FF-B32E-471DE2A20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4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67BE5A-C2DA-421F-A60C-39EB03083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82B4F88-9FCD-41BC-A70E-58B1A759A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5B0105C-FA6B-4341-BBE4-E42BDA9F6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F060-8081-4CDB-BE40-40C9626DDBA4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300AB7B-F15C-4044-A9FF-74233407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8CB755C-12E1-4150-8D2D-FDA209BA4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F85-9D23-41FF-B32E-471DE2A20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0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B59A8F7-7F8D-4474-88AE-2AF852891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0E002EF-46DE-4CB0-A1EC-DDBAB5705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A685441-545B-4794-A28F-80FA54CEE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F060-8081-4CDB-BE40-40C9626DDBA4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78AECC6-5084-4453-A36B-BB44C02E4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68E84B2-D847-4A6C-9459-18705202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F85-9D23-41FF-B32E-471DE2A20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B92F2-36BB-455F-9191-DC4AE1CF6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19E568B-07FB-4D80-B9FA-2BEE262D5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D048D6F-05D2-44B8-AFC2-5FB7460E4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F060-8081-4CDB-BE40-40C9626DDBA4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A895712-0476-410F-B5DD-A3124AD1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C050814-88D4-467F-9EAB-D7FFBC77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F85-9D23-41FF-B32E-471DE2A20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34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EF54F8-6738-454D-B899-EEDBF7CB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5A262E2-9A06-438A-AD9C-3783A26D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195AFB1-5C1E-4904-8B65-8625E6E3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F060-8081-4CDB-BE40-40C9626DDBA4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644D3A4-AE68-4636-91CD-369B769E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D7673C9-4380-4B4B-8F4E-2807C5E2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F85-9D23-41FF-B32E-471DE2A20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03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FEC800-0426-4FEB-9048-3C94EAEE3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F2120A9-4B11-439D-92CD-09FD65186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5F510D8-9053-4169-9CB9-401E4FFF2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FA9CC9-AA14-471C-88E6-8559F909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F060-8081-4CDB-BE40-40C9626DDBA4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DEFDBB1-A62A-464C-89FD-3D915FB5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57FABB1-D40C-45EF-AD12-9F571490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F85-9D23-41FF-B32E-471DE2A20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24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570F64-CA7D-46B8-BE4B-09C8E80D0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E2FD3DF-1EE5-4653-AE2C-B15EA86E8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EF03164-BDB1-4DBA-ABC1-8328AD017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71C85D0-BB72-4959-9880-78C6CA7F0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88DECBE-D049-43B7-865F-AD42FE361F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AB25691-0904-447E-8316-9F404A5C8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F060-8081-4CDB-BE40-40C9626DDBA4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E626857-F5ED-469C-A6E0-CCDF5C948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AFD2A7C-A068-49B5-9884-BEA3C6A0C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F85-9D23-41FF-B32E-471DE2A20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19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8629DE-DC74-445B-A8D6-E9225332C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499FD61-0B8B-44FB-95A6-4B97526F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F060-8081-4CDB-BE40-40C9626DDBA4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3FD613E-A8D4-44DC-8B12-8668B56E0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DD85D82-2888-4806-8698-DEBA8579B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F85-9D23-41FF-B32E-471DE2A20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8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0DECF89-A55C-404E-BEA2-975438CD2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F060-8081-4CDB-BE40-40C9626DDBA4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8D11C79-9235-4C93-9CE3-01E0ADBAF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5CBAD4B-A9A8-43F7-95A7-45477E41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F85-9D23-41FF-B32E-471DE2A20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27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E06C4D-5F82-4435-9D3C-B1AC39786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4B675E8-935B-496B-9D9F-8CD2F8D04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FF50622-75DB-4FFC-AC8A-4ED6223DC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1D94C66-90C4-4D81-872A-A84AD1EF0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F060-8081-4CDB-BE40-40C9626DDBA4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C726935-68E9-4C31-B617-7E3F1863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F438E48-902D-48CA-95A2-50B29892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F85-9D23-41FF-B32E-471DE2A20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12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9337A3-566B-4F4D-B14C-D420A8FD4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1A8796C-C730-4D72-88A5-FB83961EE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A6E8739-2184-4D00-8F3C-F67248473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4E26E5A-EA71-4136-9193-4E1AF4F1D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F060-8081-4CDB-BE40-40C9626DDBA4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3C7DB9A-4FBB-41AC-A475-60431723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652B5C8-FB14-474B-B9F5-7B7006CA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CF85-9D23-41FF-B32E-471DE2A20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38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77EC9F-13EB-406D-B0AC-74742DF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D4ED48-2A9C-49DF-9388-6B294527F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3BBEB3C-B4D8-435B-9B94-00742CD79E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2F060-8081-4CDB-BE40-40C9626DDBA4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D3D4D71-3185-4838-A8EE-7C8F55011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656BB0E-902C-4DB0-B45B-050269D37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BCF85-9D23-41FF-B32E-471DE2A20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44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Для слайда\Screenshot_20240331_140645_Goo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53192" y="-22237"/>
            <a:ext cx="869632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лилиния: фигура 1">
            <a:extLst>
              <a:ext uri="{FF2B5EF4-FFF2-40B4-BE49-F238E27FC236}">
                <a16:creationId xmlns="" xmlns:a16="http://schemas.microsoft.com/office/drawing/2014/main" id="{B591DC8F-0DEA-4084-B149-CB6464F969C7}"/>
              </a:ext>
            </a:extLst>
          </p:cNvPr>
          <p:cNvSpPr/>
          <p:nvPr/>
        </p:nvSpPr>
        <p:spPr>
          <a:xfrm>
            <a:off x="2667000" y="-22237"/>
            <a:ext cx="9539984" cy="6897171"/>
          </a:xfrm>
          <a:custGeom>
            <a:avLst/>
            <a:gdLst>
              <a:gd name="connsiteX0" fmla="*/ 7128933 w 7135450"/>
              <a:gd name="connsiteY0" fmla="*/ 6849533 h 6858000"/>
              <a:gd name="connsiteX1" fmla="*/ 0 w 7135450"/>
              <a:gd name="connsiteY1" fmla="*/ 6858000 h 6858000"/>
              <a:gd name="connsiteX2" fmla="*/ 3090333 w 7135450"/>
              <a:gd name="connsiteY2" fmla="*/ 0 h 6858000"/>
              <a:gd name="connsiteX3" fmla="*/ 7128933 w 7135450"/>
              <a:gd name="connsiteY3" fmla="*/ 0 h 6858000"/>
              <a:gd name="connsiteX4" fmla="*/ 7128933 w 7135450"/>
              <a:gd name="connsiteY4" fmla="*/ 68495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5450" h="6858000">
                <a:moveTo>
                  <a:pt x="7128933" y="6849533"/>
                </a:moveTo>
                <a:lnTo>
                  <a:pt x="0" y="6858000"/>
                </a:lnTo>
                <a:lnTo>
                  <a:pt x="3090333" y="0"/>
                </a:lnTo>
                <a:lnTo>
                  <a:pt x="7128933" y="0"/>
                </a:lnTo>
                <a:cubicBezTo>
                  <a:pt x="7134577" y="2286000"/>
                  <a:pt x="7140222" y="4572000"/>
                  <a:pt x="7128933" y="684953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BE71FCC-515D-4678-B9EF-DCA61223825C}"/>
              </a:ext>
            </a:extLst>
          </p:cNvPr>
          <p:cNvSpPr txBox="1"/>
          <p:nvPr/>
        </p:nvSpPr>
        <p:spPr>
          <a:xfrm>
            <a:off x="6262641" y="4416611"/>
            <a:ext cx="60007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состояние и меры по снижению рисков угрозы затопления на территории Восточно-Казахстанской области</a:t>
            </a:r>
          </a:p>
        </p:txBody>
      </p:sp>
      <p:sp>
        <p:nvSpPr>
          <p:cNvPr id="5" name="Параллелограмм 4">
            <a:extLst>
              <a:ext uri="{FF2B5EF4-FFF2-40B4-BE49-F238E27FC236}">
                <a16:creationId xmlns="" xmlns:a16="http://schemas.microsoft.com/office/drawing/2014/main" id="{1C2C0F03-7823-4357-970A-5706EC05CAF2}"/>
              </a:ext>
            </a:extLst>
          </p:cNvPr>
          <p:cNvSpPr/>
          <p:nvPr/>
        </p:nvSpPr>
        <p:spPr>
          <a:xfrm>
            <a:off x="7530113" y="-1"/>
            <a:ext cx="2748420" cy="3931449"/>
          </a:xfrm>
          <a:prstGeom prst="parallelogram">
            <a:avLst>
              <a:gd name="adj" fmla="val 887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9">
            <a:extLst>
              <a:ext uri="{FF2B5EF4-FFF2-40B4-BE49-F238E27FC236}">
                <a16:creationId xmlns="" xmlns:a16="http://schemas.microsoft.com/office/drawing/2014/main" id="{A7F8E667-743D-4104-A800-81A32781BFB7}"/>
              </a:ext>
            </a:extLst>
          </p:cNvPr>
          <p:cNvSpPr/>
          <p:nvPr/>
        </p:nvSpPr>
        <p:spPr>
          <a:xfrm>
            <a:off x="5012266" y="3022600"/>
            <a:ext cx="2756557" cy="3835400"/>
          </a:xfrm>
          <a:prstGeom prst="parallelogram">
            <a:avLst>
              <a:gd name="adj" fmla="val 887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араллелограмм 10">
            <a:extLst>
              <a:ext uri="{FF2B5EF4-FFF2-40B4-BE49-F238E27FC236}">
                <a16:creationId xmlns="" xmlns:a16="http://schemas.microsoft.com/office/drawing/2014/main" id="{25664982-3535-4EA8-9D60-DA5114121E99}"/>
              </a:ext>
            </a:extLst>
          </p:cNvPr>
          <p:cNvSpPr/>
          <p:nvPr/>
        </p:nvSpPr>
        <p:spPr>
          <a:xfrm>
            <a:off x="7089857" y="0"/>
            <a:ext cx="1806493" cy="2345267"/>
          </a:xfrm>
          <a:prstGeom prst="parallelogram">
            <a:avLst>
              <a:gd name="adj" fmla="val 845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95F25D9-B777-4790-8800-99B06F80B27E}"/>
              </a:ext>
            </a:extLst>
          </p:cNvPr>
          <p:cNvSpPr txBox="1"/>
          <p:nvPr/>
        </p:nvSpPr>
        <p:spPr>
          <a:xfrm>
            <a:off x="0" y="6245104"/>
            <a:ext cx="29878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Усть-Каменогорск – 2024 год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9F6C43B-740E-4D5E-8376-F9B8C3A42EAF}"/>
              </a:ext>
            </a:extLst>
          </p:cNvPr>
          <p:cNvSpPr txBox="1"/>
          <p:nvPr/>
        </p:nvSpPr>
        <p:spPr>
          <a:xfrm>
            <a:off x="7391882" y="6086142"/>
            <a:ext cx="37422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по чрезвычайным ситуациям  Восточно-Ка</a:t>
            </a:r>
            <a:r>
              <a:rPr lang="kk-KZ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захстанской области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FB78DFBB-ED6E-44F3-899D-770534E625D2}"/>
              </a:ext>
            </a:extLst>
          </p:cNvPr>
          <p:cNvCxnSpPr/>
          <p:nvPr/>
        </p:nvCxnSpPr>
        <p:spPr>
          <a:xfrm>
            <a:off x="6390545" y="5986271"/>
            <a:ext cx="55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9" descr="F:\!!!Поздравления\МЧС\лого мчс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321" y="0"/>
            <a:ext cx="1490663" cy="143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78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араллелограмм 10">
            <a:extLst>
              <a:ext uri="{FF2B5EF4-FFF2-40B4-BE49-F238E27FC236}">
                <a16:creationId xmlns="" xmlns:a16="http://schemas.microsoft.com/office/drawing/2014/main" id="{25664982-3535-4EA8-9D60-DA5114121E99}"/>
              </a:ext>
            </a:extLst>
          </p:cNvPr>
          <p:cNvSpPr/>
          <p:nvPr/>
        </p:nvSpPr>
        <p:spPr>
          <a:xfrm>
            <a:off x="7089857" y="0"/>
            <a:ext cx="1806493" cy="2345267"/>
          </a:xfrm>
          <a:prstGeom prst="parallelogram">
            <a:avLst>
              <a:gd name="adj" fmla="val 845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>
            <a:extLst>
              <a:ext uri="{FF2B5EF4-FFF2-40B4-BE49-F238E27FC236}">
                <a16:creationId xmlns="" xmlns:a16="http://schemas.microsoft.com/office/drawing/2014/main" id="{5060C605-8F92-45D9-9741-B495E4F162C4}"/>
              </a:ext>
            </a:extLst>
          </p:cNvPr>
          <p:cNvSpPr/>
          <p:nvPr/>
        </p:nvSpPr>
        <p:spPr>
          <a:xfrm>
            <a:off x="-1" y="486833"/>
            <a:ext cx="12192001" cy="499534"/>
          </a:xfrm>
          <a:prstGeom prst="parallelogram">
            <a:avLst>
              <a:gd name="adj" fmla="val 60593"/>
            </a:avLst>
          </a:prstGeom>
          <a:solidFill>
            <a:schemeClr val="accent1">
              <a:lumMod val="50000"/>
            </a:schemeClr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="" xmlns:a16="http://schemas.microsoft.com/office/drawing/2014/main" id="{94AC48D1-5782-425E-AE2B-81FF8112AA0E}"/>
              </a:ext>
            </a:extLst>
          </p:cNvPr>
          <p:cNvSpPr/>
          <p:nvPr/>
        </p:nvSpPr>
        <p:spPr>
          <a:xfrm>
            <a:off x="11341100" y="6234852"/>
            <a:ext cx="732367" cy="496148"/>
          </a:xfrm>
          <a:prstGeom prst="triangle">
            <a:avLst>
              <a:gd name="adj" fmla="val 100000"/>
            </a:avLst>
          </a:prstGeom>
          <a:solidFill>
            <a:schemeClr val="accent1">
              <a:lumMod val="50000"/>
            </a:schemeClr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AD49E0D-A244-429C-BB83-E99C6E74E592}"/>
              </a:ext>
            </a:extLst>
          </p:cNvPr>
          <p:cNvSpPr txBox="1"/>
          <p:nvPr/>
        </p:nvSpPr>
        <p:spPr>
          <a:xfrm>
            <a:off x="11700934" y="6423223"/>
            <a:ext cx="294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Impact" panose="020B0806030902050204" pitchFamily="34" charset="0"/>
                <a:cs typeface="Arial" pitchFamily="34" charset="0"/>
              </a:rPr>
              <a:t>2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2FCACD7E-83D6-421B-A073-185945F9E58A}"/>
              </a:ext>
            </a:extLst>
          </p:cNvPr>
          <p:cNvSpPr/>
          <p:nvPr/>
        </p:nvSpPr>
        <p:spPr>
          <a:xfrm>
            <a:off x="-1" y="279400"/>
            <a:ext cx="6262377" cy="62977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F0E5BE7-3F27-4EC0-B556-351A5CAAE466}"/>
              </a:ext>
            </a:extLst>
          </p:cNvPr>
          <p:cNvSpPr txBox="1"/>
          <p:nvPr/>
        </p:nvSpPr>
        <p:spPr>
          <a:xfrm>
            <a:off x="47924" y="330688"/>
            <a:ext cx="616652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человеческих жертв и материальному ущербу наводнения занимают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место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землетрясений.</a:t>
            </a:r>
          </a:p>
          <a:p>
            <a:pPr indent="44450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Наводнение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интенсивное затопление большой территории водой, которое причиняет материальный ущерб, наносит урон здоровью населения или приводит к гибели людей. </a:t>
            </a:r>
          </a:p>
          <a:p>
            <a:pPr indent="444500"/>
            <a:endParaRPr lang="ru-RU" sz="2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Downloads\17276978842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03" y="4265188"/>
            <a:ext cx="3485922" cy="1969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Пользователь\Desktop\Downloads\1727698377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51" y="2054139"/>
            <a:ext cx="3321485" cy="1869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F0E5BE7-3F27-4EC0-B556-351A5CAAE466}"/>
              </a:ext>
            </a:extLst>
          </p:cNvPr>
          <p:cNvSpPr txBox="1"/>
          <p:nvPr/>
        </p:nvSpPr>
        <p:spPr>
          <a:xfrm>
            <a:off x="210286" y="2345267"/>
            <a:ext cx="58349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Подъем уровня воды в реках, озерах и водохранилищах зависит от условий формирования стока воды при движении ее по поверхности суши или подземным путем в процессе круговорота воды в природе. </a:t>
            </a:r>
          </a:p>
          <a:p>
            <a:pPr indent="4445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Наводнения может произойти в результате:</a:t>
            </a:r>
          </a:p>
          <a:p>
            <a:pPr indent="4445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сброса воды с гидротехнических сооружений;</a:t>
            </a:r>
          </a:p>
          <a:p>
            <a:pPr indent="4445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 быстрого таяния снегов, образования ледяных заторов;</a:t>
            </a:r>
          </a:p>
          <a:p>
            <a:pPr indent="4445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обильных продолжительных осадков, либо кратковременных, но очень интенсивных;</a:t>
            </a:r>
          </a:p>
          <a:p>
            <a:pPr indent="4445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нагонов воды с моря или больших рек на побережья и в устья рек сильным навальным ветром или приливам.</a:t>
            </a:r>
          </a:p>
          <a:p>
            <a:pPr indent="444500" algn="just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9" descr="F:\!!!Поздравления\МЧС\лого мчс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271" y="10583"/>
            <a:ext cx="1490663" cy="143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467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араллелограмм 10">
            <a:extLst>
              <a:ext uri="{FF2B5EF4-FFF2-40B4-BE49-F238E27FC236}">
                <a16:creationId xmlns="" xmlns:a16="http://schemas.microsoft.com/office/drawing/2014/main" id="{25664982-3535-4EA8-9D60-DA5114121E99}"/>
              </a:ext>
            </a:extLst>
          </p:cNvPr>
          <p:cNvSpPr/>
          <p:nvPr/>
        </p:nvSpPr>
        <p:spPr>
          <a:xfrm>
            <a:off x="7089857" y="0"/>
            <a:ext cx="1806493" cy="2345267"/>
          </a:xfrm>
          <a:prstGeom prst="parallelogram">
            <a:avLst>
              <a:gd name="adj" fmla="val 845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>
            <a:extLst>
              <a:ext uri="{FF2B5EF4-FFF2-40B4-BE49-F238E27FC236}">
                <a16:creationId xmlns="" xmlns:a16="http://schemas.microsoft.com/office/drawing/2014/main" id="{5060C605-8F92-45D9-9741-B495E4F162C4}"/>
              </a:ext>
            </a:extLst>
          </p:cNvPr>
          <p:cNvSpPr/>
          <p:nvPr/>
        </p:nvSpPr>
        <p:spPr>
          <a:xfrm>
            <a:off x="313970" y="302559"/>
            <a:ext cx="11434234" cy="499534"/>
          </a:xfrm>
          <a:prstGeom prst="parallelogram">
            <a:avLst>
              <a:gd name="adj" fmla="val 60593"/>
            </a:avLst>
          </a:prstGeom>
          <a:solidFill>
            <a:schemeClr val="accent1">
              <a:lumMod val="50000"/>
            </a:schemeClr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FCACD7E-83D6-421B-A073-185945F9E58A}"/>
              </a:ext>
            </a:extLst>
          </p:cNvPr>
          <p:cNvSpPr/>
          <p:nvPr/>
        </p:nvSpPr>
        <p:spPr>
          <a:xfrm>
            <a:off x="2522184" y="955089"/>
            <a:ext cx="8946972" cy="21919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="" xmlns:a16="http://schemas.microsoft.com/office/drawing/2014/main" id="{CE0BB1A5-0588-4020-B2D8-7340A13241A9}"/>
              </a:ext>
            </a:extLst>
          </p:cNvPr>
          <p:cNvSpPr/>
          <p:nvPr/>
        </p:nvSpPr>
        <p:spPr>
          <a:xfrm>
            <a:off x="11341100" y="6234852"/>
            <a:ext cx="732367" cy="496148"/>
          </a:xfrm>
          <a:prstGeom prst="triangle">
            <a:avLst>
              <a:gd name="adj" fmla="val 100000"/>
            </a:avLst>
          </a:prstGeom>
          <a:solidFill>
            <a:schemeClr val="accent1">
              <a:lumMod val="50000"/>
            </a:schemeClr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F357B39-52A6-45A7-99A1-A10343E65BCE}"/>
              </a:ext>
            </a:extLst>
          </p:cNvPr>
          <p:cNvSpPr txBox="1"/>
          <p:nvPr/>
        </p:nvSpPr>
        <p:spPr>
          <a:xfrm>
            <a:off x="11700934" y="6423223"/>
            <a:ext cx="294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Impact" panose="020B080603090205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3F0E5BE7-3F27-4EC0-B556-351A5CAAE466}"/>
              </a:ext>
            </a:extLst>
          </p:cNvPr>
          <p:cNvSpPr txBox="1"/>
          <p:nvPr/>
        </p:nvSpPr>
        <p:spPr>
          <a:xfrm>
            <a:off x="2628807" y="947426"/>
            <a:ext cx="845829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причин возникновения различают пять основных типов наводнений. На территории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Восточно-Казахстанской области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преобладают наводнения первых двух видов (70-80 % всех случаев) 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встречаются на равнинных, предгорных и горных реках, в северных и южных, западных и восточных районах страны. Третий вид наводнений имеет локальное распространение. </a:t>
            </a:r>
          </a:p>
          <a:p>
            <a:pPr indent="4445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44500"/>
            <a:endParaRPr lang="ru-RU" sz="2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2FCACD7E-83D6-421B-A073-185945F9E58A}"/>
              </a:ext>
            </a:extLst>
          </p:cNvPr>
          <p:cNvSpPr/>
          <p:nvPr/>
        </p:nvSpPr>
        <p:spPr>
          <a:xfrm>
            <a:off x="3454400" y="3295489"/>
            <a:ext cx="3848100" cy="33911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Причина возникновения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="" xmlns:a16="http://schemas.microsoft.com/office/drawing/2014/main" id="{2FCACD7E-83D6-421B-A073-185945F9E58A}"/>
              </a:ext>
            </a:extLst>
          </p:cNvPr>
          <p:cNvSpPr/>
          <p:nvPr/>
        </p:nvSpPr>
        <p:spPr>
          <a:xfrm>
            <a:off x="3965657" y="3830363"/>
            <a:ext cx="3124200" cy="33911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Половодья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="" xmlns:a16="http://schemas.microsoft.com/office/drawing/2014/main" id="{2FCACD7E-83D6-421B-A073-185945F9E58A}"/>
              </a:ext>
            </a:extLst>
          </p:cNvPr>
          <p:cNvSpPr/>
          <p:nvPr/>
        </p:nvSpPr>
        <p:spPr>
          <a:xfrm>
            <a:off x="3965657" y="4324189"/>
            <a:ext cx="3124200" cy="33911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Паводки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="" xmlns:a16="http://schemas.microsoft.com/office/drawing/2014/main" id="{2FCACD7E-83D6-421B-A073-185945F9E58A}"/>
              </a:ext>
            </a:extLst>
          </p:cNvPr>
          <p:cNvSpPr/>
          <p:nvPr/>
        </p:nvSpPr>
        <p:spPr>
          <a:xfrm>
            <a:off x="3965657" y="4809727"/>
            <a:ext cx="3124200" cy="33911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Заторы, зажоры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="" xmlns:a16="http://schemas.microsoft.com/office/drawing/2014/main" id="{2FCACD7E-83D6-421B-A073-185945F9E58A}"/>
              </a:ext>
            </a:extLst>
          </p:cNvPr>
          <p:cNvSpPr/>
          <p:nvPr/>
        </p:nvSpPr>
        <p:spPr>
          <a:xfrm>
            <a:off x="3975798" y="5296997"/>
            <a:ext cx="3124200" cy="33911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="" xmlns:a16="http://schemas.microsoft.com/office/drawing/2014/main" id="{2FCACD7E-83D6-421B-A073-185945F9E58A}"/>
              </a:ext>
            </a:extLst>
          </p:cNvPr>
          <p:cNvSpPr/>
          <p:nvPr/>
        </p:nvSpPr>
        <p:spPr>
          <a:xfrm>
            <a:off x="3965657" y="5876639"/>
            <a:ext cx="3124200" cy="33911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Прорывы плотин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3683000" y="3634603"/>
            <a:ext cx="0" cy="2581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1" name="Прямая соединительная линия 2080"/>
          <p:cNvCxnSpPr>
            <a:endCxn id="91" idx="1"/>
          </p:cNvCxnSpPr>
          <p:nvPr/>
        </p:nvCxnSpPr>
        <p:spPr>
          <a:xfrm>
            <a:off x="3683000" y="3999920"/>
            <a:ext cx="282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3" name="Прямая соединительная линия 2082"/>
          <p:cNvCxnSpPr>
            <a:endCxn id="92" idx="1"/>
          </p:cNvCxnSpPr>
          <p:nvPr/>
        </p:nvCxnSpPr>
        <p:spPr>
          <a:xfrm>
            <a:off x="3683000" y="4493746"/>
            <a:ext cx="282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5" name="Прямая соединительная линия 2084"/>
          <p:cNvCxnSpPr>
            <a:endCxn id="93" idx="1"/>
          </p:cNvCxnSpPr>
          <p:nvPr/>
        </p:nvCxnSpPr>
        <p:spPr>
          <a:xfrm>
            <a:off x="3683000" y="4979284"/>
            <a:ext cx="282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7" name="Прямая соединительная линия 2086"/>
          <p:cNvCxnSpPr>
            <a:endCxn id="94" idx="1"/>
          </p:cNvCxnSpPr>
          <p:nvPr/>
        </p:nvCxnSpPr>
        <p:spPr>
          <a:xfrm>
            <a:off x="3683000" y="5466554"/>
            <a:ext cx="2927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9" name="Прямая соединительная линия 2088"/>
          <p:cNvCxnSpPr/>
          <p:nvPr/>
        </p:nvCxnSpPr>
        <p:spPr>
          <a:xfrm>
            <a:off x="3683000" y="6215753"/>
            <a:ext cx="2927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0" name="Прямоугольник 2089"/>
          <p:cNvSpPr/>
          <p:nvPr/>
        </p:nvSpPr>
        <p:spPr>
          <a:xfrm>
            <a:off x="2522184" y="229160"/>
            <a:ext cx="8946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состояние и меры по снижению рисков угрозы затопления на территории Восточно-Казахстанской области</a:t>
            </a:r>
          </a:p>
        </p:txBody>
      </p:sp>
      <p:pic>
        <p:nvPicPr>
          <p:cNvPr id="110" name="Picture 19" descr="F:\!!!Поздравления\МЧС\лого мчс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21" y="-5878"/>
            <a:ext cx="1490663" cy="143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22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>
            <a:extLst>
              <a:ext uri="{FF2B5EF4-FFF2-40B4-BE49-F238E27FC236}">
                <a16:creationId xmlns="" xmlns:a16="http://schemas.microsoft.com/office/drawing/2014/main" id="{5060C605-8F92-45D9-9741-B495E4F162C4}"/>
              </a:ext>
            </a:extLst>
          </p:cNvPr>
          <p:cNvSpPr/>
          <p:nvPr/>
        </p:nvSpPr>
        <p:spPr>
          <a:xfrm>
            <a:off x="171450" y="404159"/>
            <a:ext cx="11529484" cy="499534"/>
          </a:xfrm>
          <a:prstGeom prst="parallelogram">
            <a:avLst>
              <a:gd name="adj" fmla="val 60593"/>
            </a:avLst>
          </a:prstGeom>
          <a:solidFill>
            <a:schemeClr val="accent1">
              <a:lumMod val="50000"/>
            </a:schemeClr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="" xmlns:a16="http://schemas.microsoft.com/office/drawing/2014/main" id="{CE0BB1A5-0588-4020-B2D8-7340A13241A9}"/>
              </a:ext>
            </a:extLst>
          </p:cNvPr>
          <p:cNvSpPr/>
          <p:nvPr/>
        </p:nvSpPr>
        <p:spPr>
          <a:xfrm>
            <a:off x="11341100" y="6234852"/>
            <a:ext cx="732367" cy="496148"/>
          </a:xfrm>
          <a:prstGeom prst="triangle">
            <a:avLst>
              <a:gd name="adj" fmla="val 100000"/>
            </a:avLst>
          </a:prstGeom>
          <a:solidFill>
            <a:schemeClr val="accent1">
              <a:lumMod val="50000"/>
            </a:schemeClr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FCACD7E-83D6-421B-A073-185945F9E58A}"/>
              </a:ext>
            </a:extLst>
          </p:cNvPr>
          <p:cNvSpPr/>
          <p:nvPr/>
        </p:nvSpPr>
        <p:spPr>
          <a:xfrm>
            <a:off x="171450" y="1695450"/>
            <a:ext cx="5018068" cy="47277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endParaRPr lang="en-US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3400" algn="just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3400"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день определен </a:t>
            </a: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паводкоопасный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населенный пункт в 2-х городах 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районах, где расположено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3718 жилых домов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проживают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9565 человек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33400" algn="just"/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результатам анализа чрезвычайных ситуации в паводковый период прошлых лет,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риска подтоплений населенных пунктов условно определен как высокий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г. Усть-Каменогорска, района Алтай, Катон-Карагайского,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Тарбагатайского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Глубоковского районов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pPr indent="447675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AD49E0D-A244-429C-BB83-E99C6E74E592}"/>
              </a:ext>
            </a:extLst>
          </p:cNvPr>
          <p:cNvSpPr txBox="1"/>
          <p:nvPr/>
        </p:nvSpPr>
        <p:spPr>
          <a:xfrm>
            <a:off x="11700934" y="6423223"/>
            <a:ext cx="294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Impact" panose="020B0806030902050204" pitchFamily="34" charset="0"/>
                <a:cs typeface="Arial" pitchFamily="34" charset="0"/>
              </a:rPr>
              <a:t>4</a:t>
            </a:r>
            <a:endParaRPr lang="ru-RU" sz="1400" dirty="0">
              <a:solidFill>
                <a:schemeClr val="bg1"/>
              </a:solidFill>
              <a:latin typeface="Impact" panose="020B0806030902050204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4128" y="315371"/>
            <a:ext cx="8946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состояние и меры по снижению рисков угрозы затопления на территории Восточно-Казахстанской области</a:t>
            </a:r>
          </a:p>
        </p:txBody>
      </p:sp>
      <p:pic>
        <p:nvPicPr>
          <p:cNvPr id="16" name="Picture 19" descr="F:\!!!Поздравления\МЧС\лого мчс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21" y="-5878"/>
            <a:ext cx="1490663" cy="143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Пользователь\Desktop\ӨТЕЕВ ЖҰМЫС\Документы 2022 год\Карта ВКО новая\ВК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92" y="1695450"/>
            <a:ext cx="2994052" cy="45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029382"/>
              </p:ext>
            </p:extLst>
          </p:nvPr>
        </p:nvGraphicFramePr>
        <p:xfrm>
          <a:off x="9440882" y="1695450"/>
          <a:ext cx="2407071" cy="4602094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510856"/>
                <a:gridCol w="219356"/>
                <a:gridCol w="510856"/>
                <a:gridCol w="417266"/>
                <a:gridCol w="389968"/>
                <a:gridCol w="358769"/>
              </a:tblGrid>
              <a:tr h="1201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№ н/п (сквозн.)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№ н/п в разрезе области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Наименование населенного пункта 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Минимизирована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Количество жилых домов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Количество населения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238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</a:t>
                      </a:r>
                      <a:endParaRPr lang="ru-RU" sz="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</a:t>
                      </a:r>
                      <a:endParaRPr lang="ru-RU" sz="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</a:t>
                      </a:r>
                      <a:endParaRPr lang="ru-RU" sz="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7</a:t>
                      </a:r>
                      <a:endParaRPr lang="ru-RU" sz="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8</a:t>
                      </a:r>
                      <a:endParaRPr lang="ru-RU" sz="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9</a:t>
                      </a:r>
                      <a:endParaRPr lang="ru-RU" sz="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9867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Восточно-Казахстанская область (72)</a:t>
                      </a:r>
                      <a:endParaRPr lang="ru-RU" sz="6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7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г. Усть-Каменогорск</a:t>
                      </a:r>
                      <a:endParaRPr lang="ru-RU" sz="2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70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313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</a:t>
                      </a:r>
                      <a:endParaRPr lang="ru-RU" sz="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П. Согра 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u="none" strike="noStrike">
                          <a:effectLst/>
                        </a:rPr>
                        <a:t>330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u="none" strike="noStrike">
                          <a:effectLst/>
                        </a:rPr>
                        <a:t>825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/>
                </a:tc>
              </a:tr>
              <a:tr h="90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район Гавани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u="none" strike="noStrike">
                          <a:effectLst/>
                        </a:rPr>
                        <a:t>86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u="none" strike="noStrike">
                          <a:effectLst/>
                        </a:rPr>
                        <a:t>215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/>
                </a:tc>
              </a:tr>
              <a:tr h="41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п. Ахмирово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u="none" strike="noStrike">
                          <a:effectLst/>
                        </a:rPr>
                        <a:t>45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u="none" strike="noStrike">
                          <a:effectLst/>
                        </a:rPr>
                        <a:t>112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/>
                </a:tc>
              </a:tr>
              <a:tr h="41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п. Аблакетка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u="none" strike="noStrike">
                          <a:effectLst/>
                        </a:rPr>
                        <a:t>123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" u="none" strike="noStrike">
                          <a:effectLst/>
                        </a:rPr>
                        <a:t>307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/>
                </a:tc>
              </a:tr>
              <a:tr h="41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район Прохладной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74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185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район Аэропорта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63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157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82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Район Понтонного моста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 dirty="0">
                          <a:effectLst/>
                        </a:rPr>
                        <a:t>да</a:t>
                      </a:r>
                      <a:endParaRPr lang="ru-RU" sz="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175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435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пос.Красина 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7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23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район Шмелев Лог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22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с.Меновное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43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107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район Нефтебазы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19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г. Риддер</a:t>
                      </a:r>
                      <a:endParaRPr lang="ru-RU" sz="2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7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314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</a:t>
                      </a:r>
                      <a:endParaRPr lang="ru-RU" sz="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г. Риддер 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77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147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Ульбастрой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8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124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г. Риддер  и                     ПГТ «Ульба» садовое общество «Казахстан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 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11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23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Бутаково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 dirty="0">
                          <a:effectLst/>
                        </a:rPr>
                        <a:t>да</a:t>
                      </a:r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45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Глубоковский район (15)</a:t>
                      </a:r>
                      <a:endParaRPr lang="ru-RU" sz="2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315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Прапорщиково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 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23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84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316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4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Уварово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90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227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317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Глубокое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 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29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44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318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6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Каменный карьер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50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319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7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Белоусовка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 dirty="0">
                          <a:effectLst/>
                        </a:rPr>
                        <a:t>270</a:t>
                      </a:r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612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320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8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Ново-Ульбинка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 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44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97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321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9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Тарханка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38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67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322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п. Алтайский 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11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323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11</a:t>
                      </a:r>
                      <a:endParaRPr lang="ru-RU" sz="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п. Прогресс 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 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87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250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324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12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п. Предгорное 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 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50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151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325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13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Разъезд 226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 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6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326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14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Черемшанка 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 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66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327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Ушаново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 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 dirty="0">
                          <a:effectLst/>
                        </a:rPr>
                        <a:t>75</a:t>
                      </a:r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328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16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с.Малоубинка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329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17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с.Опытное поле 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214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 dirty="0">
                          <a:effectLst/>
                        </a:rPr>
                        <a:t>590</a:t>
                      </a:r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 dirty="0" err="1">
                          <a:effectLst/>
                        </a:rPr>
                        <a:t>Зайсанский</a:t>
                      </a:r>
                      <a:r>
                        <a:rPr lang="ru-RU" sz="200" u="none" strike="noStrike" dirty="0">
                          <a:effectLst/>
                        </a:rPr>
                        <a:t> район (7)</a:t>
                      </a:r>
                      <a:endParaRPr lang="ru-RU" sz="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330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18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Кенсай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 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257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878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331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19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Жарсу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 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155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849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332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с.Бакасу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 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60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318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333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21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Айнабулак 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9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334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22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с.Саржыра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 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58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285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335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23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г. Зайсан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336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24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Дайыр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район Алтай (12)</a:t>
                      </a:r>
                      <a:endParaRPr lang="ru-RU" sz="2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337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Путинцево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70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180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338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26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п. Зубовск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174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425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339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27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Быково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 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21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62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340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28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п.Малеевск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171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473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341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29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с.Снегерево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71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203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342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с.Бояновск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 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13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343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31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с.Парыгино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4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344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32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с.Соловьево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32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81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345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33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г.Алтай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92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276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346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34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с.Тургусун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44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105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347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Полянское 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 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348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36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Чапаево 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22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61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Катон-Карагайский район (9)</a:t>
                      </a:r>
                      <a:endParaRPr lang="ru-RU" sz="2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349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37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с.Берел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 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28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87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350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38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с.Сенное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87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351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39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Аксу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 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7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24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352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40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Кызыл Жулдуз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 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8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24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353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41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Катон-Карагай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 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354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42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с.Улкен Нарын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85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355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43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с.Коктерек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44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356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44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Барлык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27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56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357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45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с.Коробиха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16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87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Самарский район(2)</a:t>
                      </a:r>
                      <a:endParaRPr lang="ru-RU" sz="2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358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46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с.Миролюбовка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27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72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359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47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Самарское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81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294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Курчумский район (7)</a:t>
                      </a:r>
                      <a:endParaRPr lang="ru-RU" sz="2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360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48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Курчум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 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62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361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49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Барак батыр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 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54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362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50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Бурабай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 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26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68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363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51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Маркаколь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166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564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364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52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Каратогай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 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120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365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53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с.Бирлик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7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19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366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54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с.Калжыр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82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Тарбагатайский район (6)</a:t>
                      </a:r>
                      <a:endParaRPr lang="ru-RU" sz="2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367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55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п. Тугыл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 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100 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 282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368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56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Манырак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500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1212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369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57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Жанаауыл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 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100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270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370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58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Сарыолен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 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58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371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59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Карасу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372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60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Жетиарал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 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Уланский район (6)</a:t>
                      </a:r>
                      <a:endParaRPr lang="ru-RU" sz="2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373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61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Таврическое 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8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11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374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62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с.Бестерек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7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18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375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63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с.Уланское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6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24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376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64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с.Жанузак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7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22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377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65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с.Украинка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24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69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378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66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Асубулак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4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Шемонаихинский район (5)</a:t>
                      </a:r>
                      <a:endParaRPr lang="ru-RU" sz="2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379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67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г. Шемонаиха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92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276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380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68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пос. Усть-Таловка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37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98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381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69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Верх-Уба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115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242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382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70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Выдриха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49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118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  <a:tr h="4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383</a:t>
                      </a:r>
                      <a:endParaRPr lang="ru-RU" sz="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71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с. Убинка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да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158</a:t>
                      </a:r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 dirty="0">
                          <a:effectLst/>
                        </a:rPr>
                        <a:t>290</a:t>
                      </a:r>
                      <a:endParaRPr lang="ru-RU" sz="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63" marR="1863" marT="186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4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>
            <a:extLst>
              <a:ext uri="{FF2B5EF4-FFF2-40B4-BE49-F238E27FC236}">
                <a16:creationId xmlns="" xmlns:a16="http://schemas.microsoft.com/office/drawing/2014/main" id="{5060C605-8F92-45D9-9741-B495E4F162C4}"/>
              </a:ext>
            </a:extLst>
          </p:cNvPr>
          <p:cNvSpPr/>
          <p:nvPr/>
        </p:nvSpPr>
        <p:spPr>
          <a:xfrm>
            <a:off x="225935" y="404159"/>
            <a:ext cx="11474999" cy="499534"/>
          </a:xfrm>
          <a:prstGeom prst="parallelogram">
            <a:avLst>
              <a:gd name="adj" fmla="val 60593"/>
            </a:avLst>
          </a:prstGeom>
          <a:solidFill>
            <a:schemeClr val="accent1">
              <a:lumMod val="50000"/>
            </a:schemeClr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FCACD7E-83D6-421B-A073-185945F9E58A}"/>
              </a:ext>
            </a:extLst>
          </p:cNvPr>
          <p:cNvSpPr/>
          <p:nvPr/>
        </p:nvSpPr>
        <p:spPr>
          <a:xfrm>
            <a:off x="225935" y="1487365"/>
            <a:ext cx="11728505" cy="28638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/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4520" y="1488910"/>
            <a:ext cx="110913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наводнения (паводки) можно прогнозировать, а значит, принять предупредительные меры. С получением прогноза о возможном наводнении осуществляется оповещение населения с помощью сирен, через сеть радио- и телевизионного вещания, другими возможными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средсвами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45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 в настоящее время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меморандума между </a:t>
            </a:r>
            <a:r>
              <a:rPr lang="kk-KZ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ДЧС ВКО и Восточно-Казахстанским техническим университетом им. Д. Серикбаева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разработка системы прогнозирования паводков. Целью проекта является повышение эффективности контроля за паводковой ситуацией путем разработки аналитической системы, включающей методы обеспечения мониторинга и прогнозирования затопления территорий п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 сезонных паводках в Восточно-Казахстанской области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="" xmlns:a16="http://schemas.microsoft.com/office/drawing/2014/main" id="{CE0BB1A5-0588-4020-B2D8-7340A13241A9}"/>
              </a:ext>
            </a:extLst>
          </p:cNvPr>
          <p:cNvSpPr/>
          <p:nvPr/>
        </p:nvSpPr>
        <p:spPr>
          <a:xfrm>
            <a:off x="11341100" y="6234852"/>
            <a:ext cx="732367" cy="496148"/>
          </a:xfrm>
          <a:prstGeom prst="triangle">
            <a:avLst>
              <a:gd name="adj" fmla="val 100000"/>
            </a:avLst>
          </a:prstGeom>
          <a:solidFill>
            <a:schemeClr val="accent1">
              <a:lumMod val="50000"/>
            </a:schemeClr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AD49E0D-A244-429C-BB83-E99C6E74E592}"/>
              </a:ext>
            </a:extLst>
          </p:cNvPr>
          <p:cNvSpPr txBox="1"/>
          <p:nvPr/>
        </p:nvSpPr>
        <p:spPr>
          <a:xfrm>
            <a:off x="11700934" y="6423223"/>
            <a:ext cx="294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Impact" panose="020B0806030902050204" pitchFamily="34" charset="0"/>
                <a:cs typeface="Arial" pitchFamily="34" charset="0"/>
              </a:rPr>
              <a:t>5</a:t>
            </a:r>
            <a:endParaRPr lang="ru-RU" sz="1400" dirty="0">
              <a:solidFill>
                <a:schemeClr val="bg1"/>
              </a:solidFill>
              <a:latin typeface="Impact" panose="020B0806030902050204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8033" y="330760"/>
            <a:ext cx="9025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состояние и меры по снижению рисков угрозы затопления на территории Восточно-Казахстанской области</a:t>
            </a:r>
          </a:p>
        </p:txBody>
      </p:sp>
      <p:pic>
        <p:nvPicPr>
          <p:cNvPr id="16" name="Picture 19" descr="F:\!!!Поздравления\МЧС\лого мчс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21" y="-5878"/>
            <a:ext cx="1490663" cy="143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Пользователь\Desktop\Downloads\172775369388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87434"/>
            <a:ext cx="3810784" cy="2143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Пользователь\Desktop\Downloads\172775369386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766" y="4697192"/>
            <a:ext cx="3420533" cy="192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90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>
            <a:extLst>
              <a:ext uri="{FF2B5EF4-FFF2-40B4-BE49-F238E27FC236}">
                <a16:creationId xmlns="" xmlns:a16="http://schemas.microsoft.com/office/drawing/2014/main" id="{5060C605-8F92-45D9-9741-B495E4F162C4}"/>
              </a:ext>
            </a:extLst>
          </p:cNvPr>
          <p:cNvSpPr/>
          <p:nvPr/>
        </p:nvSpPr>
        <p:spPr>
          <a:xfrm>
            <a:off x="314836" y="404159"/>
            <a:ext cx="11386098" cy="499534"/>
          </a:xfrm>
          <a:prstGeom prst="parallelogram">
            <a:avLst>
              <a:gd name="adj" fmla="val 60593"/>
            </a:avLst>
          </a:prstGeom>
          <a:solidFill>
            <a:schemeClr val="accent1">
              <a:lumMod val="50000"/>
            </a:schemeClr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FCACD7E-83D6-421B-A073-185945F9E58A}"/>
              </a:ext>
            </a:extLst>
          </p:cNvPr>
          <p:cNvSpPr/>
          <p:nvPr/>
        </p:nvSpPr>
        <p:spPr>
          <a:xfrm>
            <a:off x="314836" y="1295400"/>
            <a:ext cx="11521563" cy="513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4500" algn="just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</a:t>
            </a:r>
            <a:r>
              <a:rPr lang="kk-K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</a:t>
            </a:r>
            <a:r>
              <a:rPr lang="kk-KZ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проблем при проведении</a:t>
            </a:r>
            <a:r>
              <a:rPr lang="kk-K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превентивных мероприятий по снижению негативных последствий паводка</a:t>
            </a:r>
            <a:r>
              <a:rPr lang="kk-K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снижает эффективность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превентивных мероприятий</a:t>
            </a:r>
            <a:r>
              <a:rPr lang="kk-K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/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показывает </a:t>
            </a:r>
            <a:r>
              <a:rPr lang="kk-K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-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проводимые сезонные комиссионные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осмотры ГТС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местными исполнительными и другими заинтересованными органами сводятся лишь к визуальному осмотру состояния дамб и водопропускных сооружений, в значительной мере некомпетентному,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отсутствия соответствующих специалистов (гидрологов, гидротехников и т.д.).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Соответственно, выводы данных комиссий нецелесообразно воспринимать как какие-либо экспертные заключения.</a:t>
            </a:r>
          </a:p>
          <a:p>
            <a:pPr indent="444500"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 одним из основополагающих решений в организации  защиты населения и территории от паводковых угроз могло быть принятие закона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безопасности гидротехнических сооружений (далее – ГТС)», либо закона «О воде» целью которого является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44500"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регулирование отношений, возникающих при осуществлении деятельности по обеспечению безопасности при проектировании, строительстве, вводе в эксплуатацию, эксплуатации, реконструкции, ремонте, восстановлении, консервации и ликвидации ГТС;</a:t>
            </a:r>
          </a:p>
          <a:p>
            <a:pPr indent="444500"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внедрение системы обеспечения безопасности ГТС, путем правового регулирования вопросов обеспечения безопасности в целях предотвращения потери устойчивости сооружений в результате чрезвычайных ситуаций техногенного и природного характера, диверсионных действий, </a:t>
            </a:r>
          </a:p>
          <a:p>
            <a:pPr indent="444500"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необходимых условий для повышения защиты населения и объектов, попадающих в зону возможного затопления. </a:t>
            </a:r>
          </a:p>
          <a:p>
            <a:pPr indent="444500"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урегулирование обязательств собственников ГТС по принятию своевременных и необходимых мер для обеспечения безопасной эксплуатации ГТС;</a:t>
            </a:r>
          </a:p>
          <a:p>
            <a:pPr indent="444500"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введения мер государственного контроля.</a:t>
            </a:r>
          </a:p>
          <a:p>
            <a:pPr indent="444500" algn="just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/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="" xmlns:a16="http://schemas.microsoft.com/office/drawing/2014/main" id="{94AC48D1-5782-425E-AE2B-81FF8112AA0E}"/>
              </a:ext>
            </a:extLst>
          </p:cNvPr>
          <p:cNvSpPr/>
          <p:nvPr/>
        </p:nvSpPr>
        <p:spPr>
          <a:xfrm>
            <a:off x="11341100" y="6234852"/>
            <a:ext cx="732367" cy="496148"/>
          </a:xfrm>
          <a:prstGeom prst="triangle">
            <a:avLst>
              <a:gd name="adj" fmla="val 100000"/>
            </a:avLst>
          </a:prstGeom>
          <a:solidFill>
            <a:schemeClr val="accent1">
              <a:lumMod val="50000"/>
            </a:schemeClr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AD49E0D-A244-429C-BB83-E99C6E74E592}"/>
              </a:ext>
            </a:extLst>
          </p:cNvPr>
          <p:cNvSpPr txBox="1"/>
          <p:nvPr/>
        </p:nvSpPr>
        <p:spPr>
          <a:xfrm>
            <a:off x="11700934" y="6423223"/>
            <a:ext cx="294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Impact" panose="020B0806030902050204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68033" y="330760"/>
            <a:ext cx="9025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состояние и меры по снижению рисков угрозы затопления на территории Восточно-Казахстанской области</a:t>
            </a:r>
          </a:p>
        </p:txBody>
      </p:sp>
      <p:pic>
        <p:nvPicPr>
          <p:cNvPr id="13" name="Picture 19" descr="F:\!!!Поздравления\МЧС\лого мчс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22" y="79486"/>
            <a:ext cx="1490663" cy="11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2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>
            <a:extLst>
              <a:ext uri="{FF2B5EF4-FFF2-40B4-BE49-F238E27FC236}">
                <a16:creationId xmlns="" xmlns:a16="http://schemas.microsoft.com/office/drawing/2014/main" id="{5060C605-8F92-45D9-9741-B495E4F162C4}"/>
              </a:ext>
            </a:extLst>
          </p:cNvPr>
          <p:cNvSpPr/>
          <p:nvPr/>
        </p:nvSpPr>
        <p:spPr>
          <a:xfrm>
            <a:off x="514350" y="404159"/>
            <a:ext cx="11186584" cy="499534"/>
          </a:xfrm>
          <a:prstGeom prst="parallelogram">
            <a:avLst>
              <a:gd name="adj" fmla="val 60593"/>
            </a:avLst>
          </a:prstGeom>
          <a:solidFill>
            <a:schemeClr val="accent1">
              <a:lumMod val="50000"/>
            </a:schemeClr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FCACD7E-83D6-421B-A073-185945F9E58A}"/>
              </a:ext>
            </a:extLst>
          </p:cNvPr>
          <p:cNvSpPr/>
          <p:nvPr/>
        </p:nvSpPr>
        <p:spPr>
          <a:xfrm>
            <a:off x="345252" y="1487365"/>
            <a:ext cx="11521563" cy="28500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4500"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ВКО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проведения научно-исследовательских работ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части моделирования ситуаций, связанных с возможными прорывами плотин или аварийными сбросами воды для каждого гидротехнического сооружения и выполнения расчетов критического подъема уровня воды в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Иртыш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створах ниже гидроэлектростанций Верхне-Иртышского каскада водохранилищ при соответствующих увеличениях расхода воды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Бухтарминской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ГЭС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река Иртыш является одним из главных водных артерий ВКО. На Иртыше сооружены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Бухтарминская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Усть-Каменогорска 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Тургусунская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ГЭС с водохранилищами. Самым крупным водохранилищем является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Бухтарминское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4500"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/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Пользователь\Desktop\Downloads\17277013936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4477738"/>
            <a:ext cx="4108450" cy="2311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Пользователь\Desktop\Downloads\17277015040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77738"/>
            <a:ext cx="4115306" cy="2311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Равнобедренный треугольник 8">
            <a:extLst>
              <a:ext uri="{FF2B5EF4-FFF2-40B4-BE49-F238E27FC236}">
                <a16:creationId xmlns="" xmlns:a16="http://schemas.microsoft.com/office/drawing/2014/main" id="{94AC48D1-5782-425E-AE2B-81FF8112AA0E}"/>
              </a:ext>
            </a:extLst>
          </p:cNvPr>
          <p:cNvSpPr/>
          <p:nvPr/>
        </p:nvSpPr>
        <p:spPr>
          <a:xfrm>
            <a:off x="11341100" y="6234852"/>
            <a:ext cx="732367" cy="496148"/>
          </a:xfrm>
          <a:prstGeom prst="triangle">
            <a:avLst>
              <a:gd name="adj" fmla="val 100000"/>
            </a:avLst>
          </a:prstGeom>
          <a:solidFill>
            <a:schemeClr val="accent1">
              <a:lumMod val="50000"/>
            </a:schemeClr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AD49E0D-A244-429C-BB83-E99C6E74E592}"/>
              </a:ext>
            </a:extLst>
          </p:cNvPr>
          <p:cNvSpPr txBox="1"/>
          <p:nvPr/>
        </p:nvSpPr>
        <p:spPr>
          <a:xfrm>
            <a:off x="11700934" y="6423223"/>
            <a:ext cx="294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Impact" panose="020B0806030902050204" pitchFamily="34" charset="0"/>
                <a:cs typeface="Arial" pitchFamily="34" charset="0"/>
              </a:rPr>
              <a:t>7</a:t>
            </a:r>
            <a:endParaRPr lang="ru-RU" sz="1400" dirty="0">
              <a:solidFill>
                <a:schemeClr val="bg1"/>
              </a:solidFill>
              <a:latin typeface="Impact" panose="020B0806030902050204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68033" y="330760"/>
            <a:ext cx="9025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состояние и меры по снижению рисков угрозы затопления на территории Восточно-Казахстанской области</a:t>
            </a:r>
          </a:p>
        </p:txBody>
      </p:sp>
      <p:pic>
        <p:nvPicPr>
          <p:cNvPr id="13" name="Picture 19" descr="F:\!!!Поздравления\МЧС\лого мчс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21" y="-5878"/>
            <a:ext cx="1490663" cy="143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809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FCACD7E-83D6-421B-A073-185945F9E58A}"/>
              </a:ext>
            </a:extLst>
          </p:cNvPr>
          <p:cNvSpPr/>
          <p:nvPr/>
        </p:nvSpPr>
        <p:spPr>
          <a:xfrm>
            <a:off x="288102" y="1067531"/>
            <a:ext cx="11713398" cy="53274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4500"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/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149" y="1316647"/>
            <a:ext cx="1137151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прорыва плотины или аварийных сбросов воды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створе ниже гидроэлектростанций Верхне-Иртышского каскада водохранилищ при соответствующих увеличениях расхода воды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Бухтарминской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ГЭС может возникнуть чрезвычайная ситуация природного и техногенного характера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масштаба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с учетом его трансграничного значения может захватить сопредельную Казахстану территорию Омской области Российской Федерации, что приведет к чрезвычайной ситуации природного и техногенного характера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глобального масштаба.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вышеуказанных работ требуют специальных знаний и проведение этих работ сопряжено с лицензионной деятельностью.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чрезвычайным ситуациям ВКО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располагают такими специалистами и соответствующими резервами для проведения данных видов работ.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вопрос не однократно был поднять Департамент по чрезвычайным ситуациям ВКО, однако остался не решеным. 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этим, учитывая что наводнения являются одним из наиболее грозных природных и техногенных явлений, приводящих к большим экономическим потерям и человеческим жертвам,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просим оказать содействие выполнения данных работ.</a:t>
            </a:r>
            <a:endParaRPr lang="ru-RU" sz="2000" b="1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="" xmlns:a16="http://schemas.microsoft.com/office/drawing/2014/main" id="{94AC48D1-5782-425E-AE2B-81FF8112AA0E}"/>
              </a:ext>
            </a:extLst>
          </p:cNvPr>
          <p:cNvSpPr/>
          <p:nvPr/>
        </p:nvSpPr>
        <p:spPr>
          <a:xfrm>
            <a:off x="11341100" y="6234852"/>
            <a:ext cx="732367" cy="496148"/>
          </a:xfrm>
          <a:prstGeom prst="triangle">
            <a:avLst>
              <a:gd name="adj" fmla="val 100000"/>
            </a:avLst>
          </a:prstGeom>
          <a:solidFill>
            <a:schemeClr val="accent1">
              <a:lumMod val="50000"/>
            </a:schemeClr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AD49E0D-A244-429C-BB83-E99C6E74E592}"/>
              </a:ext>
            </a:extLst>
          </p:cNvPr>
          <p:cNvSpPr txBox="1"/>
          <p:nvPr/>
        </p:nvSpPr>
        <p:spPr>
          <a:xfrm>
            <a:off x="11700934" y="6423223"/>
            <a:ext cx="294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Impact" panose="020B0806030902050204" pitchFamily="34" charset="0"/>
                <a:cs typeface="Arial" pitchFamily="34" charset="0"/>
              </a:rPr>
              <a:t>8</a:t>
            </a:r>
            <a:endParaRPr lang="ru-RU" sz="1400" dirty="0">
              <a:solidFill>
                <a:schemeClr val="bg1"/>
              </a:solidFill>
              <a:latin typeface="Impact" panose="020B0806030902050204" pitchFamily="34" charset="0"/>
              <a:cs typeface="Arial" pitchFamily="34" charset="0"/>
            </a:endParaRPr>
          </a:p>
        </p:txBody>
      </p:sp>
      <p:sp>
        <p:nvSpPr>
          <p:cNvPr id="8" name="Параллелограмм 7">
            <a:extLst>
              <a:ext uri="{FF2B5EF4-FFF2-40B4-BE49-F238E27FC236}">
                <a16:creationId xmlns="" xmlns:a16="http://schemas.microsoft.com/office/drawing/2014/main" id="{5060C605-8F92-45D9-9741-B495E4F162C4}"/>
              </a:ext>
            </a:extLst>
          </p:cNvPr>
          <p:cNvSpPr/>
          <p:nvPr/>
        </p:nvSpPr>
        <p:spPr>
          <a:xfrm>
            <a:off x="288102" y="404159"/>
            <a:ext cx="11412832" cy="499534"/>
          </a:xfrm>
          <a:prstGeom prst="parallelogram">
            <a:avLst>
              <a:gd name="adj" fmla="val 60593"/>
            </a:avLst>
          </a:prstGeom>
          <a:solidFill>
            <a:schemeClr val="accent1">
              <a:lumMod val="50000"/>
            </a:schemeClr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68033" y="330760"/>
            <a:ext cx="9025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состояние и меры по снижению рисков угрозы затопления на территории Восточно-Казахстанской области</a:t>
            </a:r>
          </a:p>
        </p:txBody>
      </p:sp>
      <p:pic>
        <p:nvPicPr>
          <p:cNvPr id="10" name="Picture 19" descr="F:\!!!Поздравления\МЧС\лого мчс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21" y="-5878"/>
            <a:ext cx="1490663" cy="13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4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>
            <a:extLst>
              <a:ext uri="{FF2B5EF4-FFF2-40B4-BE49-F238E27FC236}">
                <a16:creationId xmlns="" xmlns:a16="http://schemas.microsoft.com/office/drawing/2014/main" id="{5060C605-8F92-45D9-9741-B495E4F162C4}"/>
              </a:ext>
            </a:extLst>
          </p:cNvPr>
          <p:cNvSpPr/>
          <p:nvPr/>
        </p:nvSpPr>
        <p:spPr>
          <a:xfrm>
            <a:off x="288102" y="2969229"/>
            <a:ext cx="11412832" cy="499534"/>
          </a:xfrm>
          <a:prstGeom prst="parallelogram">
            <a:avLst>
              <a:gd name="adj" fmla="val 60593"/>
            </a:avLst>
          </a:prstGeom>
          <a:solidFill>
            <a:schemeClr val="accent1">
              <a:lumMod val="50000"/>
            </a:schemeClr>
          </a:solidFill>
          <a:ln>
            <a:solidFill>
              <a:srgbClr val="29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:\!!!Поздравления\МЧС\лого мчс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1" y="2557733"/>
            <a:ext cx="1490663" cy="13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34492" y="2883988"/>
            <a:ext cx="6448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7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1684</TotalTime>
  <Words>1557</Words>
  <Application>Microsoft Office PowerPoint</Application>
  <PresentationFormat>Произвольный</PresentationFormat>
  <Paragraphs>557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Аян Райымбеков</dc:creator>
  <cp:lastModifiedBy>Пользователь</cp:lastModifiedBy>
  <cp:revision>118</cp:revision>
  <dcterms:created xsi:type="dcterms:W3CDTF">2024-03-12T11:00:50Z</dcterms:created>
  <dcterms:modified xsi:type="dcterms:W3CDTF">2024-10-01T03:43:04Z</dcterms:modified>
</cp:coreProperties>
</file>